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96" r:id="rId2"/>
    <p:sldId id="326" r:id="rId3"/>
    <p:sldId id="327" r:id="rId4"/>
    <p:sldId id="334" r:id="rId5"/>
    <p:sldId id="319" r:id="rId6"/>
    <p:sldId id="330" r:id="rId7"/>
    <p:sldId id="320" r:id="rId8"/>
    <p:sldId id="321" r:id="rId9"/>
    <p:sldId id="325" r:id="rId10"/>
    <p:sldId id="331" r:id="rId11"/>
    <p:sldId id="329" r:id="rId12"/>
    <p:sldId id="328" r:id="rId13"/>
    <p:sldId id="332" r:id="rId14"/>
    <p:sldId id="333" r:id="rId15"/>
    <p:sldId id="277" r:id="rId16"/>
  </p:sldIdLst>
  <p:sldSz cx="10693400" cy="7561263"/>
  <p:notesSz cx="6808788" cy="9940925"/>
  <p:defaultTextStyle>
    <a:defPPr>
      <a:defRPr lang="ru-RU"/>
    </a:defPPr>
    <a:lvl1pPr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520700" indent="-63500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042988" indent="-128588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563688" indent="-192088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2085975" indent="-257175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2">
          <p15:clr>
            <a:srgbClr val="A4A3A4"/>
          </p15:clr>
        </p15:guide>
        <p15:guide id="2" orient="horz" pos="1116">
          <p15:clr>
            <a:srgbClr val="A4A3A4"/>
          </p15:clr>
        </p15:guide>
        <p15:guide id="3" orient="horz" pos="348">
          <p15:clr>
            <a:srgbClr val="A4A3A4"/>
          </p15:clr>
        </p15:guide>
        <p15:guide id="4" orient="horz" pos="4470">
          <p15:clr>
            <a:srgbClr val="A4A3A4"/>
          </p15:clr>
        </p15:guide>
        <p15:guide id="5" pos="3368">
          <p15:clr>
            <a:srgbClr val="A4A3A4"/>
          </p15:clr>
        </p15:guide>
        <p15:guide id="6" pos="828">
          <p15:clr>
            <a:srgbClr val="A4A3A4"/>
          </p15:clr>
        </p15:guide>
        <p15:guide id="7" pos="1824">
          <p15:clr>
            <a:srgbClr val="A4A3A4"/>
          </p15:clr>
        </p15:guide>
        <p15:guide id="8" pos="6011">
          <p15:clr>
            <a:srgbClr val="A4A3A4"/>
          </p15:clr>
        </p15:guide>
        <p15:guide id="9" pos="6456">
          <p15:clr>
            <a:srgbClr val="A4A3A4"/>
          </p15:clr>
        </p15:guide>
        <p15:guide id="10" pos="6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4F53"/>
    <a:srgbClr val="00FF00"/>
    <a:srgbClr val="E50515"/>
    <a:srgbClr val="74AC77"/>
    <a:srgbClr val="005AA9"/>
    <a:srgbClr val="8D8C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320" y="-90"/>
      </p:cViewPr>
      <p:guideLst>
        <p:guide orient="horz" pos="2382"/>
        <p:guide orient="horz" pos="1116"/>
        <p:guide orient="horz" pos="348"/>
        <p:guide orient="horz" pos="4470"/>
        <p:guide pos="3368"/>
        <p:guide pos="828"/>
        <p:guide pos="1824"/>
        <p:guide pos="6011"/>
        <p:guide pos="6456"/>
        <p:guide pos="6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217" cy="497524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5981" y="0"/>
            <a:ext cx="2951217" cy="497524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CDFA647-6110-492C-84AF-446D3E4E1F8F}" type="datetimeFigureOut">
              <a:rPr lang="ru-RU"/>
              <a:pPr>
                <a:defRPr/>
              </a:pPr>
              <a:t>11.12.2020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1812"/>
            <a:ext cx="2951217" cy="497524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5981" y="9441812"/>
            <a:ext cx="2951217" cy="497524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0A14C3C-5F1F-4237-A169-BF49F58ABD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6529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217" cy="497524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 defTabSz="104451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5981" y="0"/>
            <a:ext cx="2951217" cy="497524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 defTabSz="104451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5C8D82B-071D-4353-BB54-9DB24773D5D5}" type="datetimeFigureOut">
              <a:rPr lang="ru-RU"/>
              <a:pPr>
                <a:defRPr/>
              </a:pPr>
              <a:t>11.12.2020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68350" y="746125"/>
            <a:ext cx="52720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8" tIns="45784" rIns="91568" bIns="45784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2" y="4722497"/>
            <a:ext cx="5447666" cy="4472939"/>
          </a:xfrm>
          <a:prstGeom prst="rect">
            <a:avLst/>
          </a:prstGeom>
        </p:spPr>
        <p:txBody>
          <a:bodyPr vert="horz" lIns="91568" tIns="45784" rIns="91568" bIns="45784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1812"/>
            <a:ext cx="2951217" cy="497524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 defTabSz="104451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5981" y="9441812"/>
            <a:ext cx="2951217" cy="497524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 defTabSz="104451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324BFE7-F969-4550-BED9-BDA96DE64C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2198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0700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2988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3688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5975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5734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044448" fontAlgn="base">
              <a:spcBef>
                <a:spcPct val="0"/>
              </a:spcBef>
              <a:spcAft>
                <a:spcPct val="0"/>
              </a:spcAft>
              <a:defRPr/>
            </a:pPr>
            <a:fld id="{F0384727-5529-4675-B664-82BE69BAD1A0}" type="slidenum">
              <a:rPr lang="ru-RU" smtClean="0">
                <a:solidFill>
                  <a:srgbClr val="000000"/>
                </a:solidFill>
              </a:rPr>
              <a:pPr defTabSz="1044448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8088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68350" y="746125"/>
            <a:ext cx="527208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C83A-9D3B-497B-A1B9-C50737D7CC53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54742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68350" y="746125"/>
            <a:ext cx="527208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C83A-9D3B-497B-A1B9-C50737D7CC53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54742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68350" y="746125"/>
            <a:ext cx="527208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C83A-9D3B-497B-A1B9-C50737D7CC53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54742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68350" y="746125"/>
            <a:ext cx="527208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C83A-9D3B-497B-A1B9-C50737D7CC5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193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68350" y="746125"/>
            <a:ext cx="527208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C83A-9D3B-497B-A1B9-C50737D7CC5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193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68350" y="746125"/>
            <a:ext cx="527208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C83A-9D3B-497B-A1B9-C50737D7CC5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1938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68350" y="746125"/>
            <a:ext cx="527208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C83A-9D3B-497B-A1B9-C50737D7CC5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5474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68350" y="746125"/>
            <a:ext cx="527208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C83A-9D3B-497B-A1B9-C50737D7CC53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54742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68350" y="746125"/>
            <a:ext cx="527208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C83A-9D3B-497B-A1B9-C50737D7CC53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54742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68350" y="746125"/>
            <a:ext cx="527208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C83A-9D3B-497B-A1B9-C50737D7CC53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54742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68350" y="746125"/>
            <a:ext cx="527208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C83A-9D3B-497B-A1B9-C50737D7CC53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5474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0"/>
            <a:ext cx="10691812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3708623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lIns="104306" tIns="52153" rIns="104306" bIns="52153" rtlCol="0">
            <a:normAutofit/>
          </a:bodyPr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AC665-2E3C-4E6B-9DA1-6888900DF356}" type="datetimeFigureOut">
              <a:rPr lang="ru-RU"/>
              <a:pPr>
                <a:defRPr/>
              </a:pPr>
              <a:t>11.12.2020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2595A-74EA-4267-8C21-667E7613395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EEA42-0172-41CC-AA51-5E1A811DC395}" type="datetimeFigureOut">
              <a:rPr lang="ru-RU"/>
              <a:pPr>
                <a:defRPr/>
              </a:pPr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57A93-C46A-4AB3-90B8-F180218654E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E1AB3-BC9F-4184-8505-F8F47A3130F2}" type="datetimeFigureOut">
              <a:rPr lang="ru-RU"/>
              <a:pPr>
                <a:defRPr/>
              </a:pPr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308E9-5381-49F5-A43A-14D38F5ABED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9"/>
          <p:cNvSpPr txBox="1">
            <a:spLocks noChangeArrowheads="1"/>
          </p:cNvSpPr>
          <p:nvPr userDrawn="1"/>
        </p:nvSpPr>
        <p:spPr bwMode="auto">
          <a:xfrm>
            <a:off x="6931025" y="5653088"/>
            <a:ext cx="1079500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8" tIns="45719" rIns="91438" bIns="45719"/>
          <a:lstStyle/>
          <a:p>
            <a:pPr defTabSz="1043056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0363" indent="3175">
              <a:defRPr>
                <a:latin typeface="+mj-lt"/>
              </a:defRPr>
            </a:lvl2pPr>
            <a:lvl3pPr marL="628650" indent="-260350">
              <a:tabLst/>
              <a:defRPr>
                <a:latin typeface="+mj-lt"/>
              </a:defRPr>
            </a:lvl3pPr>
            <a:lvl4pPr marL="0" indent="360363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D4219-446A-426A-A009-3E54DEF2281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691813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3538" indent="0">
              <a:defRPr>
                <a:latin typeface="+mj-lt"/>
              </a:defRPr>
            </a:lvl2pPr>
            <a:lvl3pPr marL="628650" indent="-260350">
              <a:defRPr>
                <a:latin typeface="+mj-lt"/>
              </a:defRPr>
            </a:lvl3pPr>
            <a:lvl4pPr marL="0" indent="360363">
              <a:defRPr>
                <a:latin typeface="+mj-lt"/>
              </a:defRPr>
            </a:lvl4pPr>
            <a:lvl5pPr marL="1435100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961196" y="552451"/>
            <a:ext cx="8581267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A1FC3-E460-4B15-9CB5-0A2C232AB9E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691813" cy="755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3781425"/>
            <a:ext cx="8561139" cy="3314700"/>
          </a:xfrm>
        </p:spPr>
        <p:txBody>
          <a:bodyPr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E1D0A-1208-4860-BC6E-65E9F5587BA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58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60574-F6AB-43A4-9E26-34E5E1CEBC6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4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771650"/>
            <a:ext cx="4297420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25" y="2397901"/>
            <a:ext cx="4297420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1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1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D16F9-3A5B-477A-B130-BB8688E780C0}" type="datetimeFigureOut">
              <a:rPr lang="ru-RU"/>
              <a:pPr>
                <a:defRPr/>
              </a:pPr>
              <a:t>11.12.2020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151F1-46A4-4B58-833E-EDB6A595A42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FDD3B-8C4E-4B41-AAFD-E5C10ABEBFCE}" type="datetimeFigureOut">
              <a:rPr lang="ru-RU"/>
              <a:pPr>
                <a:defRPr/>
              </a:pPr>
              <a:t>11.12.2020</a:t>
            </a:fld>
            <a:endParaRPr 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BFCCA-1C47-4AB3-8B02-1195524428D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9E22A-0505-4DDD-A4F4-AF0F11A38675}" type="datetimeFigureOut">
              <a:rPr lang="ru-RU"/>
              <a:pPr>
                <a:defRPr/>
              </a:pPr>
              <a:t>11.12.2020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578975" y="6475413"/>
            <a:ext cx="663575" cy="719137"/>
          </a:xfrm>
        </p:spPr>
        <p:txBody>
          <a:bodyPr/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B279A7A8-F276-4ADE-9435-E1CED7D5581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03457-85AC-4E18-8FA9-34E84FE50B60}" type="datetimeFigureOut">
              <a:rPr lang="ru-RU"/>
              <a:pPr>
                <a:defRPr/>
              </a:pPr>
              <a:t>11.12.2020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65C26-7942-4D05-91E2-4E4CE7D31D9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954088" y="539750"/>
            <a:ext cx="8588375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954088" y="1763713"/>
            <a:ext cx="8588375" cy="533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534988" y="7008813"/>
            <a:ext cx="24955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98989"/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3522F03A-13C3-4762-A0A4-FDB434B21774}" type="datetimeFigureOut">
              <a:rPr lang="ru-RU"/>
              <a:pPr>
                <a:defRPr/>
              </a:pPr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652838" y="7008813"/>
            <a:ext cx="3387725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98989"/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9734550" y="6661150"/>
            <a:ext cx="725488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ctr" anchorCtr="0" compatLnSpc="1">
            <a:prstTxWarp prst="textNoShape">
              <a:avLst/>
            </a:prstTxWarp>
          </a:bodyPr>
          <a:lstStyle>
            <a:lvl1pPr algn="ctr" defTabSz="1043056" fontAlgn="auto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 sz="27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7779B56-F708-457A-B340-1FE74345E84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57" r:id="rId6"/>
    <p:sldLayoutId id="2147483667" r:id="rId7"/>
    <p:sldLayoutId id="2147483668" r:id="rId8"/>
    <p:sldLayoutId id="2147483658" r:id="rId9"/>
    <p:sldLayoutId id="2147483659" r:id="rId10"/>
    <p:sldLayoutId id="2147483660" r:id="rId11"/>
    <p:sldLayoutId id="2147483661" r:id="rId12"/>
    <p:sldLayoutId id="2147483669" r:id="rId13"/>
  </p:sldLayoutIdLst>
  <p:hf hdr="0" ftr="0" dt="0"/>
  <p:txStyles>
    <p:titleStyle>
      <a:lvl1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2pPr>
      <a:lvl3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3pPr>
      <a:lvl4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4pPr>
      <a:lvl5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5pPr>
      <a:lvl6pPr marL="4572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6pPr>
      <a:lvl7pPr marL="9144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7pPr>
      <a:lvl8pPr marL="13716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8pPr>
      <a:lvl9pPr marL="18288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9pPr>
    </p:titleStyle>
    <p:bodyStyle>
      <a:lvl1pPr marL="363538" indent="-363538" algn="l" defTabSz="1042988" rtl="0" eaLnBrk="0" fontAlgn="base" hangingPunct="0">
        <a:spcBef>
          <a:spcPct val="20000"/>
        </a:spcBef>
        <a:spcAft>
          <a:spcPct val="0"/>
        </a:spcAft>
        <a:buFont typeface="+mj-lt"/>
        <a:defRPr sz="3600" kern="1200">
          <a:solidFill>
            <a:srgbClr val="005AA9"/>
          </a:solidFill>
          <a:latin typeface="+mj-lt"/>
          <a:ea typeface="+mn-ea"/>
          <a:cs typeface="+mn-cs"/>
        </a:defRPr>
      </a:lvl1pPr>
      <a:lvl2pPr marL="363538" indent="93663" algn="l" defTabSz="1042988" rtl="0" eaLnBrk="0" fontAlgn="base" hangingPunct="0">
        <a:spcBef>
          <a:spcPct val="20000"/>
        </a:spcBef>
        <a:spcAft>
          <a:spcPct val="0"/>
        </a:spcAft>
        <a:buFont typeface="Arial" charset="0"/>
        <a:defRPr sz="2400" kern="1200">
          <a:solidFill>
            <a:srgbClr val="504F53"/>
          </a:solidFill>
          <a:latin typeface="+mj-lt"/>
          <a:ea typeface="+mn-ea"/>
          <a:cs typeface="+mn-cs"/>
        </a:defRPr>
      </a:lvl2pPr>
      <a:lvl3pPr marL="712788" indent="-260350" algn="l" defTabSz="10429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504F53"/>
          </a:solidFill>
          <a:latin typeface="+mj-lt"/>
          <a:ea typeface="+mn-ea"/>
          <a:cs typeface="+mn-cs"/>
        </a:defRPr>
      </a:lvl3pPr>
      <a:lvl4pPr marL="1600200" indent="-1239838" algn="just" defTabSz="1042988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charset="0"/>
        <a:defRPr sz="1600" kern="1200">
          <a:solidFill>
            <a:srgbClr val="504F53"/>
          </a:solidFill>
          <a:latin typeface="+mj-lt"/>
          <a:ea typeface="+mn-ea"/>
          <a:cs typeface="+mn-cs"/>
        </a:defRPr>
      </a:lvl4pPr>
      <a:lvl5pPr marL="1435100" indent="393700" algn="l" defTabSz="1042988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charset="0"/>
        <a:defRPr sz="1400" kern="1200">
          <a:solidFill>
            <a:srgbClr val="8D8C90"/>
          </a:solidFill>
          <a:latin typeface="+mj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4413" y="5272088"/>
            <a:ext cx="568325" cy="214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Рисунок 6" descr="C:\Users\panova_ea\Desktop\ФНС\Новая папка\word\jpg\true-logo-FN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01738" y="1398588"/>
            <a:ext cx="1282700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29692" y="187847"/>
            <a:ext cx="10274300" cy="7226300"/>
          </a:xfrm>
          <a:prstGeom prst="rect">
            <a:avLst/>
          </a:prstGeom>
          <a:solidFill>
            <a:srgbClr val="A6A6A6">
              <a:alpha val="32941"/>
            </a:srgbClr>
          </a:solidFill>
          <a:ln w="25400" algn="ctr">
            <a:noFill/>
            <a:miter lim="800000"/>
            <a:headEnd/>
            <a:tailEnd/>
          </a:ln>
        </p:spPr>
        <p:txBody>
          <a:bodyPr lIns="104303" tIns="52152" rIns="104303" bIns="52152" anchor="ctr"/>
          <a:lstStyle/>
          <a:p>
            <a:pPr algn="ctr" defTabSz="1042688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17412" name="TextBox 4"/>
          <p:cNvSpPr txBox="1">
            <a:spLocks noChangeArrowheads="1"/>
          </p:cNvSpPr>
          <p:nvPr/>
        </p:nvSpPr>
        <p:spPr bwMode="auto">
          <a:xfrm>
            <a:off x="522163" y="2739313"/>
            <a:ext cx="9793089" cy="415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294" tIns="45648" rIns="91294" bIns="45648">
            <a:spAutoFit/>
          </a:bodyPr>
          <a:lstStyle/>
          <a:p>
            <a:pPr algn="ctr" defTabSz="1039813"/>
            <a:r>
              <a:rPr lang="ru-RU" alt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УФНС России по Ханты-Мансийскому автономному округу-Югре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94172" y="4140671"/>
            <a:ext cx="9145016" cy="1800200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02284" y="4716735"/>
            <a:ext cx="7848872" cy="1728192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98228" y="4428703"/>
            <a:ext cx="8640960" cy="2160240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2163" y="4428703"/>
            <a:ext cx="9382249" cy="1872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039813"/>
            <a:endParaRPr lang="ru-RU" altLang="ru-RU" dirty="0">
              <a:solidFill>
                <a:srgbClr val="104E7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66180" y="3800997"/>
            <a:ext cx="8856984" cy="21398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«Действующие меры поддержки и основные изменения в налоговом законодательстве в части специальных налоговых режимов»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034332" y="396255"/>
            <a:ext cx="3060340" cy="6560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746300" y="324247"/>
            <a:ext cx="3348372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46768" y="324247"/>
            <a:ext cx="9550144" cy="1080120"/>
          </a:xfrm>
        </p:spPr>
        <p:txBody>
          <a:bodyPr>
            <a:normAutofit/>
          </a:bodyPr>
          <a:lstStyle/>
          <a:p>
            <a:pPr algn="ctr"/>
            <a:r>
              <a:rPr lang="ru-RU" sz="3000" dirty="0" smtClean="0"/>
              <a:t>Расширение видов деятельности ПСН</a:t>
            </a:r>
            <a:endParaRPr lang="ru-RU" sz="3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9734553" y="6660951"/>
            <a:ext cx="724718" cy="696626"/>
          </a:xfrm>
          <a:prstGeom prst="rect">
            <a:avLst/>
          </a:prstGeom>
        </p:spPr>
        <p:txBody>
          <a:bodyPr lIns="104306" tIns="52153" rIns="104306" bIns="52153"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10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6" name="Надпись 2"/>
          <p:cNvSpPr txBox="1">
            <a:spLocks noChangeArrowheads="1"/>
          </p:cNvSpPr>
          <p:nvPr/>
        </p:nvSpPr>
        <p:spPr bwMode="auto">
          <a:xfrm>
            <a:off x="1253140" y="1124673"/>
            <a:ext cx="9073008" cy="52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ВИДЫ </a:t>
            </a: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ПСН УСТАНАВЛИВАЮТСЯ РЕГИОНАЛЬНЫМ ЗАКОНОДАТЕЛЬСТВОМ</a:t>
            </a:r>
            <a:endParaRPr lang="ru-RU" altLang="ru-RU" sz="1900" b="1" dirty="0">
              <a:solidFill>
                <a:srgbClr val="365F91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altLang="ru-RU" sz="1200" b="1" dirty="0">
              <a:solidFill>
                <a:srgbClr val="365F91"/>
              </a:solidFill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9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ИЗ ЧИСЛА ВИДОВ ПРЕДУСМОТРЕННЫХ ОБЩЕРОССИЙСКИМ КЛАССИФИКАТОРОМ ВИДОВ ЭКОНОМИЧЕСКОЙ ДЕЯТЕЛЬНОСТИ И ОБЩЕРОССИЙСКИМ КЛАССИФИКАТОРОМ ПРОДУКЦИИ ПО ВИДАМ ЭКОНОМИЧЕСКОЙ </a:t>
            </a: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ДЕЯТЕЛЬНОСТИ</a:t>
            </a: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altLang="ru-RU" sz="1200" b="1" dirty="0">
              <a:solidFill>
                <a:srgbClr val="365F91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С </a:t>
            </a:r>
            <a:r>
              <a:rPr lang="ru-RU" altLang="ru-RU" sz="19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УЧЕТОМ УСТАНОВЛЕННЫХ </a:t>
            </a: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ОГРАНИЧЕНИЙ:</a:t>
            </a: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altLang="ru-RU" sz="1200" b="1" dirty="0" smtClean="0">
              <a:solidFill>
                <a:srgbClr val="365F91"/>
              </a:solidFill>
              <a:latin typeface="Arial Narrow" pitchFamily="34" charset="0"/>
              <a:cs typeface="Times New Roman" pitchFamily="18" charset="0"/>
            </a:endParaRPr>
          </a:p>
          <a:p>
            <a:pPr marL="342900" indent="-342900" algn="just" defTabSz="1008126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ПО ВИДАМ ДЕЯТЕЛЬНОСТИ (ПУНКТ 6 СТАТЬИ 346.43);</a:t>
            </a:r>
          </a:p>
          <a:p>
            <a:pPr marL="342900" indent="-342900" algn="just" defTabSz="1008126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ru-RU" altLang="ru-RU" sz="1200" b="1" dirty="0" smtClean="0">
              <a:solidFill>
                <a:srgbClr val="365F91"/>
              </a:solidFill>
              <a:latin typeface="Arial Narrow" pitchFamily="34" charset="0"/>
              <a:cs typeface="Times New Roman" pitchFamily="18" charset="0"/>
            </a:endParaRPr>
          </a:p>
          <a:p>
            <a:pPr marL="342900" indent="-342900" algn="just" defTabSz="1008126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ru-RU" altLang="ru-RU" sz="1200" b="1" dirty="0" smtClean="0">
              <a:solidFill>
                <a:srgbClr val="365F91"/>
              </a:solidFill>
              <a:latin typeface="Arial Narrow" pitchFamily="34" charset="0"/>
              <a:cs typeface="Times New Roman" pitchFamily="18" charset="0"/>
            </a:endParaRPr>
          </a:p>
          <a:p>
            <a:pPr marL="342900" indent="-342900" algn="just" defTabSz="1008126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ЗАПРЕТ НА ОСУЩЕСТВЛЕНИЕ РОЗНИЧНОЙ ТОРГОВЛИ:</a:t>
            </a:r>
          </a:p>
          <a:p>
            <a:pPr marL="1085850" lvl="1" indent="-342900" algn="just" defTabSz="1008126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 ОТДЕЛЬНЫМИ ГРУППАМИ ТОВАРОВ, ПОДЛЕЖАЩИМИ ОБЯЗАТЕЛЬНОЙ МАРКИРОВКЕ:</a:t>
            </a:r>
          </a:p>
          <a:p>
            <a:pPr marL="1485900" lvl="2" indent="-342900" algn="just" defTabSz="1008126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ШУБЫ И ИЗДЕЛИЯ ИЗ МЕХА;</a:t>
            </a:r>
          </a:p>
          <a:p>
            <a:pPr marL="1485900" lvl="2" indent="-342900" algn="just" defTabSz="1008126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ЛЕКАРСТВЕННЫЕ ТОВАРЫ;</a:t>
            </a:r>
          </a:p>
          <a:p>
            <a:pPr marL="1485900" lvl="2" indent="-342900" algn="just" defTabSz="1008126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ОБУВНЫЕ ТОВАРЫ.</a:t>
            </a:r>
            <a:endParaRPr lang="ru-RU" altLang="ru-RU" sz="1900" b="1" dirty="0">
              <a:solidFill>
                <a:srgbClr val="365F91"/>
              </a:solidFill>
              <a:latin typeface="Arial Narrow" pitchFamily="34" charset="0"/>
              <a:cs typeface="Times New Roman" pitchFamily="18" charset="0"/>
            </a:endParaRPr>
          </a:p>
          <a:p>
            <a:pPr marL="1085850" lvl="1" indent="-342900" algn="just" defTabSz="1008126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ОТДЕЛЬНЫМИ ПОДАКЦИЗНЫМИ ТОВАРАМИ:</a:t>
            </a:r>
          </a:p>
          <a:p>
            <a:pPr marL="1485900" lvl="2" indent="-342900" algn="just" defTabSz="1008126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ЛЕГКОВЫЕ АВТОМОБИЛИ И МОТОЦИКЛЫ;</a:t>
            </a:r>
          </a:p>
          <a:p>
            <a:pPr marL="1485900" lvl="2" indent="-342900" algn="just" defTabSz="1008126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АВТОМОБИЛЬНЫЙ БЕНЗИН И ДИЗЕЛЬНОЕ ТОПЛИВО, </a:t>
            </a:r>
          </a:p>
          <a:p>
            <a:pPr marL="1485900" lvl="2" indent="-342900" algn="just" defTabSz="1008126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МОТОРНЫЕ МАСЛА.</a:t>
            </a:r>
          </a:p>
          <a:p>
            <a:pPr marL="342900" indent="-342900" algn="just" defTabSz="1008126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ru-RU" altLang="ru-RU" sz="1900" b="1" dirty="0">
              <a:solidFill>
                <a:srgbClr val="365F91"/>
              </a:solidFill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altLang="ru-RU" sz="1900" b="1" dirty="0" smtClean="0">
              <a:solidFill>
                <a:srgbClr val="365F91"/>
              </a:solidFill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altLang="ru-RU" sz="1900" b="1" dirty="0">
              <a:solidFill>
                <a:srgbClr val="365F91"/>
              </a:solidFill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6" name="Picture 4" descr="Z:\Мои документы\lis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3256" y="5652839"/>
            <a:ext cx="500235" cy="50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Z:\Мои документы\lis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3257" y="4235459"/>
            <a:ext cx="500235" cy="50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618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46768" y="324247"/>
            <a:ext cx="9550144" cy="792088"/>
          </a:xfrm>
        </p:spPr>
        <p:txBody>
          <a:bodyPr>
            <a:normAutofit/>
          </a:bodyPr>
          <a:lstStyle/>
          <a:p>
            <a:pPr algn="ctr"/>
            <a:r>
              <a:rPr lang="ru-RU" sz="3000" dirty="0" smtClean="0"/>
              <a:t>Нельзя применять ПСН</a:t>
            </a:r>
            <a:endParaRPr lang="ru-RU" sz="3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9734553" y="6660951"/>
            <a:ext cx="724718" cy="696626"/>
          </a:xfrm>
          <a:prstGeom prst="rect">
            <a:avLst/>
          </a:prstGeom>
        </p:spPr>
        <p:txBody>
          <a:bodyPr lIns="104306" tIns="52153" rIns="104306" bIns="52153"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11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21" name="Picture 4" descr="Z:\Мои документы\lis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74" y="1836415"/>
            <a:ext cx="500235" cy="50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Надпись 2"/>
          <p:cNvSpPr txBox="1">
            <a:spLocks noChangeArrowheads="1"/>
          </p:cNvSpPr>
          <p:nvPr/>
        </p:nvSpPr>
        <p:spPr bwMode="auto">
          <a:xfrm>
            <a:off x="1311436" y="1067061"/>
            <a:ext cx="8424936" cy="692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8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ДЕЯТЕЛЬНОСТЬ В РАМКАХ ДОГОВОРОВ ПРОСТОГО ТОВАРИЩЕСТВА, СОВМЕСТНОЙ ДЕЯТЕЛЬНОСТИ ИЛИ ДОВЕРИТЕЛЬНОГО УПРАВЛЕНИЯ </a:t>
            </a:r>
            <a:r>
              <a:rPr lang="ru-RU" altLang="ru-RU" sz="18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ИМУЩЕСТВОМ;</a:t>
            </a:r>
            <a:endParaRPr lang="ru-RU" altLang="ru-RU" sz="1800" b="1" dirty="0" smtClean="0">
              <a:solidFill>
                <a:srgbClr val="365F91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altLang="ru-RU" sz="1000" b="1" dirty="0">
              <a:solidFill>
                <a:srgbClr val="365F91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8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ПРОИЗВОДСТВО ПОДАКЦИЗНЫХ ТОВАРОВ, ДОБЫЧА И РЕАЛИЗАЦИЯ ПОЛЕЗНЫХ </a:t>
            </a:r>
            <a:r>
              <a:rPr lang="ru-RU" altLang="ru-RU" sz="18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ИСКОПАЕМЫХ;</a:t>
            </a:r>
            <a:endParaRPr lang="ru-RU" altLang="ru-RU" sz="1800" b="1" dirty="0" smtClean="0">
              <a:solidFill>
                <a:srgbClr val="365F91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altLang="ru-RU" sz="1000" b="1" dirty="0">
              <a:solidFill>
                <a:srgbClr val="365F91"/>
              </a:solidFill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800" b="1" dirty="0" smtClean="0">
                <a:solidFill>
                  <a:srgbClr val="365F9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РОЗНИЧНАЯ ТОРГОВЛЯ И УСЛУГИ ОБЩЕСТВЕННОГО ПИТАНИЯ, ОСУЩЕСТВЛЯЕМЫЕ ЧЕРЕЗ ОБЪЕКТЫ С ПЛОЩАДЬЮ ТОРГОВОГО ЗАЛА / ЗАЛА ОБСЛУЖИВАНИЯ ПОСЕТИТЕЛЕЙ БОЛЕЕ 150 КВ. М</a:t>
            </a:r>
            <a:r>
              <a:rPr lang="ru-RU" altLang="ru-RU" sz="1800" b="1" dirty="0" smtClean="0">
                <a:solidFill>
                  <a:srgbClr val="365F9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.;</a:t>
            </a:r>
            <a:endParaRPr lang="ru-RU" altLang="ru-RU" sz="1800" b="1" dirty="0" smtClean="0">
              <a:solidFill>
                <a:srgbClr val="365F91"/>
              </a:solidFill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altLang="ru-RU" sz="1000" b="1" dirty="0">
              <a:solidFill>
                <a:srgbClr val="365F91"/>
              </a:solidFill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800" b="1" dirty="0" smtClean="0">
                <a:solidFill>
                  <a:srgbClr val="365F9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ОПТОВАЯ ТОРГОВЛЯ И ТОРГОВЛЯ ПО ДОГОВОРАМ </a:t>
            </a:r>
            <a:r>
              <a:rPr lang="ru-RU" altLang="ru-RU" sz="1800" b="1" dirty="0" smtClean="0">
                <a:solidFill>
                  <a:srgbClr val="365F9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ПОСТАВКИ;</a:t>
            </a:r>
            <a:endParaRPr lang="ru-RU" altLang="ru-RU" sz="1800" b="1" dirty="0" smtClean="0">
              <a:solidFill>
                <a:srgbClr val="365F91"/>
              </a:solidFill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altLang="ru-RU" sz="1000" b="1" dirty="0">
              <a:solidFill>
                <a:srgbClr val="365F91"/>
              </a:solidFill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800" b="1" dirty="0" smtClean="0">
                <a:solidFill>
                  <a:srgbClr val="365F9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ПЕРЕВОЗКА ГРУЗОВ И ПАССАЖИРОВ ПРИ НАЛИЧИИ НА ПРАВЕ СОБСТВЕННОСТИ ИЛИ ИНОМ ПРАВЕ БОЛЕЕ 20 АВТОТРАНСПОРТНЫХ СРЕДСТВ, ПРЕДНАЗНАЧЕННЫХ ДЛЯ ОКАЗАНИЯ ТАКИХ </a:t>
            </a:r>
            <a:r>
              <a:rPr lang="ru-RU" altLang="ru-RU" sz="1800" b="1" dirty="0" smtClean="0">
                <a:solidFill>
                  <a:srgbClr val="365F9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УСЛУГ;</a:t>
            </a:r>
            <a:endParaRPr lang="ru-RU" altLang="ru-RU" sz="1800" b="1" dirty="0" smtClean="0">
              <a:solidFill>
                <a:srgbClr val="365F91"/>
              </a:solidFill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altLang="ru-RU" sz="1000" b="1" dirty="0" smtClean="0">
              <a:solidFill>
                <a:srgbClr val="365F91"/>
              </a:solidFill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800" b="1" dirty="0" smtClean="0">
                <a:solidFill>
                  <a:srgbClr val="365F9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СДЕЛКИ С ЦЕННЫМИ БУМАГАМИ И ПРОИЗВОДНЫМИ ФИНАНСОВЫМИ ИНСТРУМЕНТАМИ, ОКАЗАНИЕ КРЕДИТНЫХ И ФИНАНСОВЫХ УСЛУГ.</a:t>
            </a:r>
          </a:p>
          <a:p>
            <a:pPr indent="457200" algn="just">
              <a:lnSpc>
                <a:spcPct val="110000"/>
              </a:lnSpc>
            </a:pPr>
            <a:endParaRPr lang="ru-RU" sz="1800" dirty="0" smtClean="0">
              <a:solidFill>
                <a:srgbClr val="0070C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indent="457200" algn="just">
              <a:lnSpc>
                <a:spcPct val="110000"/>
              </a:lnSpc>
            </a:pPr>
            <a:endParaRPr lang="ru-RU" sz="2000" dirty="0">
              <a:solidFill>
                <a:srgbClr val="0070C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sz="2000" dirty="0"/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altLang="ru-RU" sz="1900" b="1" dirty="0" smtClean="0">
              <a:solidFill>
                <a:srgbClr val="365F91"/>
              </a:solidFill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altLang="ru-RU" sz="1900" b="1" dirty="0">
              <a:solidFill>
                <a:srgbClr val="365F91"/>
              </a:solidFill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6" name="Picture 4" descr="Z:\Мои документы\lis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75" y="1162952"/>
            <a:ext cx="500235" cy="50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Z:\Мои документы\lis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01" y="2669672"/>
            <a:ext cx="500235" cy="50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Z:\Мои документы\lis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791" y="3420591"/>
            <a:ext cx="500235" cy="50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Z:\Мои документы\lis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791" y="4086884"/>
            <a:ext cx="500235" cy="50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Z:\Мои документы\lis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898" y="4932759"/>
            <a:ext cx="500235" cy="50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30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46768" y="324247"/>
            <a:ext cx="9550144" cy="108012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Увеличение площади объектов по розничной торговле и оказанию услуг общественного питания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9734553" y="6660951"/>
            <a:ext cx="724718" cy="696626"/>
          </a:xfrm>
          <a:prstGeom prst="rect">
            <a:avLst/>
          </a:prstGeom>
        </p:spPr>
        <p:txBody>
          <a:bodyPr lIns="104306" tIns="52153" rIns="104306" bIns="52153"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12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21" name="Picture 4" descr="Z:\Мои документы\lis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705" y="2700511"/>
            <a:ext cx="500235" cy="50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Надпись 2"/>
          <p:cNvSpPr txBox="1">
            <a:spLocks noChangeArrowheads="1"/>
          </p:cNvSpPr>
          <p:nvPr/>
        </p:nvSpPr>
        <p:spPr bwMode="auto">
          <a:xfrm>
            <a:off x="1220941" y="1576208"/>
            <a:ext cx="9073008" cy="52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НА 1 КВАРТАЛ 2021 ГОДА ПРЕДУСМОТРЕНА ВОЗМОЖНОСТЬ ПОЛУЧЕНИЯ ПАТЕНТОВ В ОТНОШЕНИИ ОБЪЕКТОВ:</a:t>
            </a: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altLang="ru-RU" sz="1200" b="1" dirty="0" smtClean="0">
              <a:solidFill>
                <a:srgbClr val="365F91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РОЗНИЧНОЙ ТОРГОВЛИ, ОСУЩЕСТВЛЯЕМОЙ ЧЕРЕЗ ОБЪЕКТЫ СТАЦИОНАРНОЙ ТОРГОВОЙ СЕТИ С ПЛОЩАДЬЮ ТОРГОВОГО </a:t>
            </a:r>
            <a:r>
              <a:rPr lang="ru-RU" altLang="ru-RU" sz="19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ЗАЛА СВЫШЕ 50 КВАДРАТНЫХ МЕТРОВ, НО НЕ БОЛЕЕ 150 КВАДРАТНЫХ МЕТРОВ ПО КАЖДОМУ ОБЪЕКТУ ОРГАНИЗАЦИИ ТОРГОВЛИ;</a:t>
            </a:r>
            <a:endParaRPr lang="ru-RU" altLang="ru-RU" sz="1900" b="1" dirty="0" smtClean="0">
              <a:solidFill>
                <a:srgbClr val="365F91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ОБЩЕСТВЕННОГО ПИТАНИЯ С ПЛОЩАДЬЮ ЗАЛА ОБСЛУЖИВАНИЯ СВЫШЕ 50 КВАДРАТНЫХ МЕТРОВ, НО НЕ БОЛЕЕ 150 КВАДРАТНЫХ МЕТРОВ ПО КАЖДОМУ ОБЪЕКТУ ОРГАНИЗАЦИИ ОБЩЕСТВЕННОГО </a:t>
            </a: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ПИТАНИЯ.</a:t>
            </a:r>
            <a:endParaRPr lang="ru-RU" altLang="ru-RU" sz="1900" b="1" dirty="0" smtClean="0">
              <a:solidFill>
                <a:srgbClr val="365F91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sz="2000" dirty="0" smtClean="0"/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altLang="ru-RU" sz="1900" b="1" dirty="0" smtClean="0">
              <a:solidFill>
                <a:srgbClr val="365F91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sz="2000" dirty="0"/>
          </a:p>
          <a:p>
            <a:pPr marL="342900" indent="-342900" algn="just" defTabSz="1008126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ru-RU" sz="2000" dirty="0"/>
          </a:p>
          <a:p>
            <a:pPr marL="342900" indent="-342900" algn="just" defTabSz="1008126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ru-RU" altLang="ru-RU" sz="1900" b="1" dirty="0" smtClean="0">
              <a:solidFill>
                <a:srgbClr val="365F91"/>
              </a:solidFill>
              <a:latin typeface="Arial Narrow" pitchFamily="34" charset="0"/>
              <a:cs typeface="Times New Roman" pitchFamily="18" charset="0"/>
            </a:endParaRPr>
          </a:p>
          <a:p>
            <a:pPr marL="342900" indent="-342900" algn="just" defTabSz="1008126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ru-RU" altLang="ru-RU" sz="1200" b="1" dirty="0" smtClean="0">
              <a:solidFill>
                <a:srgbClr val="365F91"/>
              </a:solidFill>
              <a:latin typeface="Arial Narrow" pitchFamily="34" charset="0"/>
              <a:cs typeface="Times New Roman" pitchFamily="18" charset="0"/>
            </a:endParaRPr>
          </a:p>
          <a:p>
            <a:pPr marL="342900" indent="-342900" algn="just" defTabSz="1008126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ru-RU" altLang="ru-RU" sz="1900" b="1" dirty="0">
              <a:solidFill>
                <a:srgbClr val="365F91"/>
              </a:solidFill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altLang="ru-RU" sz="1900" b="1" dirty="0" smtClean="0">
              <a:solidFill>
                <a:srgbClr val="365F91"/>
              </a:solidFill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altLang="ru-RU" sz="1900" b="1" dirty="0">
              <a:solidFill>
                <a:srgbClr val="365F91"/>
              </a:solidFill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7" name="Picture 4" descr="Z:\Мои документы\lis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12" y="3670708"/>
            <a:ext cx="500235" cy="50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Надпись 2"/>
          <p:cNvSpPr txBox="1">
            <a:spLocks noChangeArrowheads="1"/>
          </p:cNvSpPr>
          <p:nvPr/>
        </p:nvSpPr>
        <p:spPr bwMode="auto">
          <a:xfrm>
            <a:off x="1246747" y="4500711"/>
            <a:ext cx="8420433" cy="52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altLang="ru-RU" sz="1900" b="1" dirty="0" smtClean="0">
              <a:solidFill>
                <a:srgbClr val="365F91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altLang="ru-RU" sz="1900" b="1" dirty="0">
              <a:solidFill>
                <a:srgbClr val="365F91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altLang="ru-RU" sz="1900" b="1" dirty="0" smtClean="0">
              <a:solidFill>
                <a:schemeClr val="tx2">
                  <a:lumMod val="40000"/>
                  <a:lumOff val="60000"/>
                </a:schemeClr>
              </a:solidFill>
              <a:latin typeface="Arial Narrow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altLang="ru-RU" sz="1900" b="1" dirty="0">
              <a:solidFill>
                <a:schemeClr val="tx2">
                  <a:lumMod val="40000"/>
                  <a:lumOff val="60000"/>
                </a:schemeClr>
              </a:solidFill>
              <a:latin typeface="Arial Narrow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9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  <a:cs typeface="Times New Roman" pitchFamily="18" charset="0"/>
              </a:rPr>
              <a:t>ПОЛУЧЕНИЕ </a:t>
            </a:r>
            <a:r>
              <a:rPr lang="ru-RU" altLang="ru-RU" sz="19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  <a:cs typeface="Times New Roman" pitchFamily="18" charset="0"/>
              </a:rPr>
              <a:t>ПАТЕНТОВ НА НАЛОГОВЫЕ ПЕРИОДЫ, ОКАНЧИВАЮЩИЕСЯ ПОСЛЕ С 31.03.2021 </a:t>
            </a:r>
            <a:r>
              <a:rPr lang="ru-RU" altLang="ru-RU" sz="19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  <a:cs typeface="Times New Roman" pitchFamily="18" charset="0"/>
              </a:rPr>
              <a:t>БУДЕ</a:t>
            </a:r>
            <a:r>
              <a:rPr lang="ru-RU" altLang="ru-RU" sz="19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  <a:cs typeface="Times New Roman" pitchFamily="18" charset="0"/>
              </a:rPr>
              <a:t>Т ВОЗМОЖНО ПОСЛЕ </a:t>
            </a:r>
            <a:r>
              <a:rPr lang="ru-RU" altLang="ru-RU" sz="19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  <a:cs typeface="Times New Roman" pitchFamily="18" charset="0"/>
              </a:rPr>
              <a:t>ВНЕСЕНИЯ ИЗМЕНЕНИЙ В РЕГИОНАЛЬНОЕ </a:t>
            </a:r>
            <a:r>
              <a:rPr lang="ru-RU" altLang="ru-RU" sz="19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  <a:cs typeface="Times New Roman" pitchFamily="18" charset="0"/>
              </a:rPr>
              <a:t>ЗАКОНОНОДАТЕЛЬСТВО. </a:t>
            </a:r>
            <a:endParaRPr lang="ru-RU" altLang="ru-RU" sz="1900" b="1" dirty="0" smtClean="0">
              <a:solidFill>
                <a:schemeClr val="tx2">
                  <a:lumMod val="40000"/>
                  <a:lumOff val="60000"/>
                </a:schemeClr>
              </a:solidFill>
              <a:latin typeface="Arial Narrow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altLang="ru-RU" sz="1200" b="1" dirty="0" smtClean="0">
              <a:solidFill>
                <a:srgbClr val="365F91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sz="2000" dirty="0"/>
          </a:p>
          <a:p>
            <a:pPr marL="342900" indent="-342900" algn="just" defTabSz="1008126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ru-RU" sz="2000" dirty="0"/>
          </a:p>
          <a:p>
            <a:pPr marL="342900" indent="-342900" algn="just" defTabSz="1008126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ru-RU" altLang="ru-RU" sz="1900" b="1" dirty="0" smtClean="0">
              <a:solidFill>
                <a:srgbClr val="365F91"/>
              </a:solidFill>
              <a:latin typeface="Arial Narrow" pitchFamily="34" charset="0"/>
              <a:cs typeface="Times New Roman" pitchFamily="18" charset="0"/>
            </a:endParaRPr>
          </a:p>
          <a:p>
            <a:pPr marL="342900" indent="-342900" algn="just" defTabSz="1008126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ru-RU" altLang="ru-RU" sz="1200" b="1" dirty="0" smtClean="0">
              <a:solidFill>
                <a:srgbClr val="365F91"/>
              </a:solidFill>
              <a:latin typeface="Arial Narrow" pitchFamily="34" charset="0"/>
              <a:cs typeface="Times New Roman" pitchFamily="18" charset="0"/>
            </a:endParaRPr>
          </a:p>
          <a:p>
            <a:pPr marL="342900" indent="-342900" algn="just" defTabSz="1008126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ru-RU" altLang="ru-RU" sz="1900" b="1" dirty="0">
              <a:solidFill>
                <a:srgbClr val="365F91"/>
              </a:solidFill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altLang="ru-RU" sz="1900" b="1" dirty="0" smtClean="0">
              <a:solidFill>
                <a:srgbClr val="365F91"/>
              </a:solidFill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altLang="ru-RU" sz="1900" b="1" dirty="0">
              <a:solidFill>
                <a:srgbClr val="365F91"/>
              </a:solidFill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13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46768" y="324247"/>
            <a:ext cx="9550144" cy="108012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Уменьшение налога ПСН на страховые взносы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9734553" y="6660951"/>
            <a:ext cx="724718" cy="696626"/>
          </a:xfrm>
          <a:prstGeom prst="rect">
            <a:avLst/>
          </a:prstGeom>
        </p:spPr>
        <p:txBody>
          <a:bodyPr lIns="104306" tIns="52153" rIns="104306" bIns="52153"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13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21" name="Picture 4" descr="Z:\Мои документы\lis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12" y="3203637"/>
            <a:ext cx="500235" cy="50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Надпись 2"/>
          <p:cNvSpPr txBox="1">
            <a:spLocks noChangeArrowheads="1"/>
          </p:cNvSpPr>
          <p:nvPr/>
        </p:nvSpPr>
        <p:spPr bwMode="auto">
          <a:xfrm>
            <a:off x="1220941" y="1576208"/>
            <a:ext cx="8518247" cy="578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РАЗМЕРЫ УМЕНЬШЕНИЯ:</a:t>
            </a:r>
          </a:p>
          <a:p>
            <a:pPr marL="342900" indent="-342900" algn="just" defTabSz="1008126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ДО 50 ПРОЦЕНТОВ НАЛОГА, ПРИ ОСУЩЕСТВЛЕНИИ ВЫПЛАТ И ИНЫХ ВОЗНАГРАЖДЕНИЙ В ПОЛЬЗУ ФИЗИЧЕСКИХ </a:t>
            </a: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ЛИЦ,</a:t>
            </a:r>
            <a:endParaRPr lang="ru-RU" altLang="ru-RU" sz="1900" b="1" dirty="0" smtClean="0">
              <a:solidFill>
                <a:srgbClr val="365F91"/>
              </a:solidFill>
              <a:latin typeface="Arial Narrow" pitchFamily="34" charset="0"/>
              <a:cs typeface="Times New Roman" pitchFamily="18" charset="0"/>
            </a:endParaRPr>
          </a:p>
          <a:p>
            <a:pPr marL="342900" indent="-342900" algn="just" defTabSz="1008126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ДО 100 ПРОЦЕНТОВ, ЕСЛИ ИНДИВИУАЛЬНЫЙ ПРЕДПРИНИМАТЕЛЬ НЕ ОСУЩЕСТВЛЯЕТ ВЫПЛАТ ФИЗИЧЕСКИМ </a:t>
            </a: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ЛИЦАМ;</a:t>
            </a:r>
            <a:endParaRPr lang="ru-RU" altLang="ru-RU" sz="1900" b="1" dirty="0" smtClean="0">
              <a:solidFill>
                <a:srgbClr val="365F91"/>
              </a:solidFill>
              <a:latin typeface="Arial Narrow" pitchFamily="34" charset="0"/>
              <a:cs typeface="Times New Roman" pitchFamily="18" charset="0"/>
            </a:endParaRPr>
          </a:p>
          <a:p>
            <a:pPr marL="342900" indent="-342900" algn="just" defTabSz="1008126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ru-RU" altLang="ru-RU" sz="1900" b="1" dirty="0">
              <a:solidFill>
                <a:srgbClr val="365F91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УМЕНЬШЕНИЕ ОСУЩЕСТВЛЯЕТСЯ ТОЛЬКО В ПРЕДЕЛАХ КАЛЕНДАРНОГО </a:t>
            </a: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ГОДА</a:t>
            </a:r>
            <a:r>
              <a:rPr lang="ru-RU" altLang="ru-RU" sz="19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;</a:t>
            </a:r>
            <a:endParaRPr lang="ru-RU" altLang="ru-RU" sz="1900" b="1" dirty="0" smtClean="0">
              <a:solidFill>
                <a:srgbClr val="365F91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altLang="ru-RU" sz="1900" b="1" dirty="0">
              <a:solidFill>
                <a:srgbClr val="365F91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ПРИ ПРИОБРЕТЕНИИ НЕСКОЛЬКИХ ПАТЕНТОВ В КАЛЕНДАРНОМ </a:t>
            </a:r>
            <a:r>
              <a:rPr lang="ru-RU" altLang="ru-RU" sz="19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ГОДУ </a:t>
            </a: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УМЕНЬШЕНИЯ МОЖНО ПРОИЗВОДИТЬ ПО ВСЕМ ПАТЕНТАМ В ПРЕДЕЛАХ СУММЫ ОПЛАЧЕННЫХ СТРАХОВЫХ </a:t>
            </a: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ВЗНОСОВ;</a:t>
            </a:r>
            <a:endParaRPr lang="ru-RU" altLang="ru-RU" sz="1900" b="1" dirty="0" smtClean="0">
              <a:solidFill>
                <a:srgbClr val="365F91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altLang="ru-RU" sz="1900" b="1" dirty="0">
              <a:solidFill>
                <a:srgbClr val="365F91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УМЕНЬШЕНИЕ ПРОИЗВОДИТСЯ ПУТЕМ НАПРАВЛЕНИЯ В НАЛОГОВЫЙ ОРГАН УВЕДОМЛЕНИЯ, ФОРМА И ПОРЯДОК ПРЕДСТАВЛЕНИЯ УВЕДОМЛЕНИЯ УТВЕРЖДАЮТСЯ ФНС </a:t>
            </a: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РОССИИ;</a:t>
            </a:r>
            <a:endParaRPr lang="ru-RU" altLang="ru-RU" sz="1900" b="1" dirty="0" smtClean="0">
              <a:solidFill>
                <a:srgbClr val="365F91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altLang="ru-RU" sz="1900" b="1" dirty="0">
              <a:solidFill>
                <a:srgbClr val="365F91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ЕСЛИ НАЛОГ УПЛАЧЕН ДО НАПРАВЛЕНИЯ УВЕДОМЛЕНИЯ, ПЕРЕПЛАТУ МОЖНО ЗАЧЕСТЬ ИЛИ ВЕРНУТЬ (В ПОРЯДКЕ УСТАНОВЛЕННОМ СТАТЬЕЙ 78 НАЛОГОВОГО КОДЕКСА).</a:t>
            </a: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altLang="ru-RU" sz="1900" b="1" dirty="0">
              <a:solidFill>
                <a:srgbClr val="365F91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altLang="ru-RU" sz="1200" b="1" dirty="0" smtClean="0">
              <a:solidFill>
                <a:srgbClr val="365F91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sz="2000" dirty="0"/>
          </a:p>
          <a:p>
            <a:pPr marL="342900" indent="-342900" algn="just" defTabSz="1008126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ru-RU" sz="2000" dirty="0"/>
          </a:p>
          <a:p>
            <a:pPr marL="342900" indent="-342900" algn="just" defTabSz="1008126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ru-RU" altLang="ru-RU" sz="1900" b="1" dirty="0" smtClean="0">
              <a:solidFill>
                <a:srgbClr val="365F91"/>
              </a:solidFill>
              <a:latin typeface="Arial Narrow" pitchFamily="34" charset="0"/>
              <a:cs typeface="Times New Roman" pitchFamily="18" charset="0"/>
            </a:endParaRPr>
          </a:p>
          <a:p>
            <a:pPr marL="342900" indent="-342900" algn="just" defTabSz="1008126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ru-RU" altLang="ru-RU" sz="1200" b="1" dirty="0" smtClean="0">
              <a:solidFill>
                <a:srgbClr val="365F91"/>
              </a:solidFill>
              <a:latin typeface="Arial Narrow" pitchFamily="34" charset="0"/>
              <a:cs typeface="Times New Roman" pitchFamily="18" charset="0"/>
            </a:endParaRPr>
          </a:p>
          <a:p>
            <a:pPr marL="342900" indent="-342900" algn="just" defTabSz="1008126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ru-RU" altLang="ru-RU" sz="1900" b="1" dirty="0">
              <a:solidFill>
                <a:srgbClr val="365F91"/>
              </a:solidFill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altLang="ru-RU" sz="1900" b="1" dirty="0" smtClean="0">
              <a:solidFill>
                <a:srgbClr val="365F91"/>
              </a:solidFill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altLang="ru-RU" sz="1900" b="1" dirty="0">
              <a:solidFill>
                <a:srgbClr val="365F91"/>
              </a:solidFill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7" name="Picture 4" descr="Z:\Мои документы\lis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590" y="4086879"/>
            <a:ext cx="500235" cy="50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Надпись 2"/>
          <p:cNvSpPr txBox="1">
            <a:spLocks noChangeArrowheads="1"/>
          </p:cNvSpPr>
          <p:nvPr/>
        </p:nvSpPr>
        <p:spPr bwMode="auto">
          <a:xfrm>
            <a:off x="1246747" y="4500711"/>
            <a:ext cx="8420433" cy="52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altLang="ru-RU" sz="1900" b="1" dirty="0" smtClean="0">
              <a:solidFill>
                <a:srgbClr val="365F91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r>
              <a:rPr lang="ru-RU" sz="2000" dirty="0"/>
              <a:t> </a:t>
            </a:r>
            <a:endParaRPr lang="ru-RU" altLang="ru-RU" sz="1900" b="1" dirty="0">
              <a:solidFill>
                <a:srgbClr val="365F91"/>
              </a:solidFill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9" name="Picture 4" descr="Z:\Мои документы\lis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704" y="1654256"/>
            <a:ext cx="500235" cy="50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Z:\Мои документы\lis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12" y="5292799"/>
            <a:ext cx="500235" cy="50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Z:\Мои документы\lis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123" y="6372919"/>
            <a:ext cx="500235" cy="50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100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46768" y="324247"/>
            <a:ext cx="9550144" cy="108012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Установление суммы потенциально возможного к получению годового дохода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9734553" y="6660951"/>
            <a:ext cx="724718" cy="696626"/>
          </a:xfrm>
          <a:prstGeom prst="rect">
            <a:avLst/>
          </a:prstGeom>
        </p:spPr>
        <p:txBody>
          <a:bodyPr lIns="104306" tIns="52153" rIns="104306" bIns="52153"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14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21" name="Picture 4" descr="Z:\Мои документы\lis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33" y="3564607"/>
            <a:ext cx="500235" cy="50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Надпись 2"/>
          <p:cNvSpPr txBox="1">
            <a:spLocks noChangeArrowheads="1"/>
          </p:cNvSpPr>
          <p:nvPr/>
        </p:nvSpPr>
        <p:spPr bwMode="auto">
          <a:xfrm>
            <a:off x="1246747" y="2154491"/>
            <a:ext cx="8492441" cy="978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ОТМЕНЕНО ОГРАНИЧЕНИЕ ПО МАКСИМАЛЬНОМУ РАЗМЕРУ ПОТЕНЦИАЛЬНО ВОЗМОЖНОГО К ПОЛУЧЕНИЮ ИНДИВИДУАЛЬНЫМ ПРЕДПРИНИМАТЕЛЕМ ГОДОВОГО </a:t>
            </a: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ДОХОДА;</a:t>
            </a:r>
            <a:endParaRPr lang="ru-RU" altLang="ru-RU" sz="1900" b="1" dirty="0" smtClean="0">
              <a:solidFill>
                <a:srgbClr val="365F91"/>
              </a:solidFill>
              <a:latin typeface="Arial Narrow" pitchFamily="34" charset="0"/>
              <a:cs typeface="Times New Roman" pitchFamily="18" charset="0"/>
            </a:endParaRPr>
          </a:p>
          <a:p>
            <a:pPr marL="342900" indent="-342900" algn="just" defTabSz="1008126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ru-RU" altLang="ru-RU" sz="1900" b="1" dirty="0">
              <a:solidFill>
                <a:srgbClr val="365F91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ИСКЛЮЧЕН ПУНКТ О ПРИМЕНЕНИИ </a:t>
            </a: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К </a:t>
            </a:r>
            <a:r>
              <a:rPr lang="ru-RU" altLang="ru-RU" sz="1900" b="1" dirty="0">
                <a:solidFill>
                  <a:srgbClr val="365F9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МАКСИМАЛЬНОМУ РАЗМЕРУ ПОТЕНЦИАЛЬНО ВОЗМОЖНОГО К ПОЛУЧЕНИЮ ИНДИВИДУАЛЬНЫМ ПРЕДПРИНИМАТЕЛЕМ ГОДОВОГО </a:t>
            </a: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ДОХОДА КОЭФФИЦИЕНТА-ДЕФЛЯТОРА.</a:t>
            </a:r>
            <a:endParaRPr lang="ru-RU" altLang="ru-RU" sz="1900" b="1" dirty="0" smtClean="0">
              <a:solidFill>
                <a:srgbClr val="365F91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altLang="ru-RU" sz="1900" b="1" dirty="0">
              <a:solidFill>
                <a:srgbClr val="365F91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altLang="ru-RU" sz="1900" b="1" dirty="0" smtClean="0">
              <a:solidFill>
                <a:srgbClr val="365F91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altLang="ru-RU" sz="1900" b="1" dirty="0">
              <a:solidFill>
                <a:srgbClr val="365F91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altLang="ru-RU" sz="1200" b="1" dirty="0" smtClean="0">
              <a:solidFill>
                <a:srgbClr val="365F91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sz="2000" dirty="0"/>
          </a:p>
          <a:p>
            <a:pPr marL="342900" indent="-342900" algn="just" defTabSz="1008126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ru-RU" sz="2000" dirty="0"/>
          </a:p>
          <a:p>
            <a:pPr marL="342900" indent="-342900" algn="just" defTabSz="1008126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ru-RU" altLang="ru-RU" sz="1900" b="1" dirty="0" smtClean="0">
              <a:solidFill>
                <a:srgbClr val="365F91"/>
              </a:solidFill>
              <a:latin typeface="Arial Narrow" pitchFamily="34" charset="0"/>
              <a:cs typeface="Times New Roman" pitchFamily="18" charset="0"/>
            </a:endParaRPr>
          </a:p>
          <a:p>
            <a:pPr marL="342900" indent="-342900" algn="just" defTabSz="1008126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ru-RU" altLang="ru-RU" sz="1200" b="1" dirty="0" smtClean="0">
              <a:solidFill>
                <a:srgbClr val="365F91"/>
              </a:solidFill>
              <a:latin typeface="Arial Narrow" pitchFamily="34" charset="0"/>
              <a:cs typeface="Times New Roman" pitchFamily="18" charset="0"/>
            </a:endParaRPr>
          </a:p>
          <a:p>
            <a:pPr marL="342900" indent="-342900" algn="just" defTabSz="1008126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ru-RU" altLang="ru-RU" sz="1900" b="1" dirty="0">
              <a:solidFill>
                <a:srgbClr val="365F91"/>
              </a:solidFill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altLang="ru-RU" sz="1900" b="1" dirty="0" smtClean="0">
              <a:solidFill>
                <a:srgbClr val="365F91"/>
              </a:solidFill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altLang="ru-RU" sz="1900" b="1" dirty="0">
              <a:solidFill>
                <a:srgbClr val="365F91"/>
              </a:solidFill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8" name="Надпись 2"/>
          <p:cNvSpPr txBox="1">
            <a:spLocks noChangeArrowheads="1"/>
          </p:cNvSpPr>
          <p:nvPr/>
        </p:nvSpPr>
        <p:spPr bwMode="auto">
          <a:xfrm>
            <a:off x="1246747" y="4500711"/>
            <a:ext cx="8420433" cy="52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altLang="ru-RU" sz="1900" b="1" dirty="0" smtClean="0">
              <a:solidFill>
                <a:srgbClr val="365F91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r>
              <a:rPr lang="ru-RU" sz="2000" dirty="0"/>
              <a:t> </a:t>
            </a:r>
            <a:endParaRPr lang="ru-RU" altLang="ru-RU" sz="1900" b="1" dirty="0">
              <a:solidFill>
                <a:srgbClr val="365F91"/>
              </a:solidFill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9" name="Picture 4" descr="Z:\Мои документы\lis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703" y="2398889"/>
            <a:ext cx="500235" cy="50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008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Rectangle 4"/>
          <p:cNvSpPr>
            <a:spLocks noGrp="1" noChangeArrowheads="1"/>
          </p:cNvSpPr>
          <p:nvPr>
            <p:ph type="title"/>
          </p:nvPr>
        </p:nvSpPr>
        <p:spPr>
          <a:xfrm>
            <a:off x="1458268" y="3492599"/>
            <a:ext cx="8382768" cy="1260475"/>
          </a:xfrm>
        </p:spPr>
        <p:txBody>
          <a:bodyPr/>
          <a:lstStyle/>
          <a:p>
            <a:pPr algn="ctr" defTabSz="468505">
              <a:defRPr/>
            </a:pPr>
            <a:r>
              <a:rPr lang="ru-RU" sz="36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Благодарю за внимание !</a:t>
            </a:r>
          </a:p>
        </p:txBody>
      </p:sp>
      <p:pic>
        <p:nvPicPr>
          <p:cNvPr id="4301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26620" y="756295"/>
            <a:ext cx="1770186" cy="189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56279" y="106191"/>
            <a:ext cx="9550144" cy="1080120"/>
          </a:xfrm>
        </p:spPr>
        <p:txBody>
          <a:bodyPr>
            <a:normAutofit/>
          </a:bodyPr>
          <a:lstStyle/>
          <a:p>
            <a:pPr algn="ctr"/>
            <a:r>
              <a:rPr lang="ru-RU" sz="3000" dirty="0" smtClean="0"/>
              <a:t>Льготы для плательщиков УСН</a:t>
            </a:r>
            <a:endParaRPr lang="ru-RU" sz="3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9734553" y="6660951"/>
            <a:ext cx="724718" cy="696626"/>
          </a:xfrm>
          <a:prstGeom prst="rect">
            <a:avLst/>
          </a:prstGeom>
        </p:spPr>
        <p:txBody>
          <a:bodyPr lIns="104306" tIns="52153" rIns="104306" bIns="52153"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2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12" name="Picture 3" descr="Z:\Мои документы\success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064" y="1957991"/>
            <a:ext cx="513680" cy="513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Надпись 2"/>
          <p:cNvSpPr txBox="1">
            <a:spLocks noChangeArrowheads="1"/>
          </p:cNvSpPr>
          <p:nvPr/>
        </p:nvSpPr>
        <p:spPr bwMode="auto">
          <a:xfrm>
            <a:off x="1822320" y="2128763"/>
            <a:ext cx="8155172" cy="649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1008126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для всех налогоплательщиков </a:t>
            </a:r>
            <a:r>
              <a:rPr lang="ru-RU" altLang="ru-RU" sz="19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с объектом доходы, уменьшенные на величину </a:t>
            </a: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расходов;</a:t>
            </a:r>
            <a:endParaRPr lang="ru-RU" altLang="ru-RU" sz="1900" dirty="0" smtClean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15" name="Picture 3" descr="Z:\Мои документы\success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064" y="3060551"/>
            <a:ext cx="513680" cy="513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Надпись 2"/>
          <p:cNvSpPr txBox="1">
            <a:spLocks noChangeArrowheads="1"/>
          </p:cNvSpPr>
          <p:nvPr/>
        </p:nvSpPr>
        <p:spPr bwMode="auto">
          <a:xfrm>
            <a:off x="1800083" y="2984437"/>
            <a:ext cx="7934469" cy="649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1008126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для налогоплательщиков </a:t>
            </a:r>
            <a:r>
              <a:rPr lang="ru-RU" altLang="ru-RU" sz="19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с объектом </a:t>
            </a: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доходы по 23 видам экономической деятельности, в </a:t>
            </a:r>
            <a:r>
              <a:rPr lang="ru-RU" altLang="ru-RU" sz="1900" b="1" dirty="0" err="1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т.ч</a:t>
            </a: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.:</a:t>
            </a:r>
            <a:endParaRPr lang="ru-RU" altLang="ru-RU" sz="19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7" name="Надпись 2"/>
          <p:cNvSpPr txBox="1">
            <a:spLocks noChangeArrowheads="1"/>
          </p:cNvSpPr>
          <p:nvPr/>
        </p:nvSpPr>
        <p:spPr bwMode="auto">
          <a:xfrm>
            <a:off x="840064" y="1404367"/>
            <a:ext cx="9115148" cy="362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1008126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26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На период 2019 – 2021 годов ставка 5 процентов установлена:</a:t>
            </a:r>
            <a:endParaRPr lang="ru-RU" altLang="ru-RU" sz="2600" dirty="0" smtClean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4" name="Надпись 2"/>
          <p:cNvSpPr txBox="1">
            <a:spLocks noChangeArrowheads="1"/>
          </p:cNvSpPr>
          <p:nvPr/>
        </p:nvSpPr>
        <p:spPr bwMode="auto">
          <a:xfrm>
            <a:off x="1822320" y="3749840"/>
            <a:ext cx="5534333" cy="905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342900" indent="-342900" defTabSz="1008126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технические испытания, исследования, анализ и сертификация (подкласс 71.2);</a:t>
            </a:r>
          </a:p>
          <a:p>
            <a:pPr marL="342900" indent="-342900" defTabSz="1008126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научные исследования и разработки (класс 72). </a:t>
            </a:r>
            <a:endParaRPr lang="ru-RU" altLang="ru-RU" sz="1900" dirty="0" smtClean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1008126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  </a:t>
            </a:r>
            <a:endParaRPr lang="ru-RU" altLang="ru-RU" sz="1900" dirty="0" smtClean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1008126" fontAlgn="auto">
              <a:lnSpc>
                <a:spcPct val="115000"/>
              </a:lnSpc>
              <a:spcBef>
                <a:spcPts val="0"/>
              </a:spcBef>
              <a:spcAft>
                <a:spcPts val="1103"/>
              </a:spcAft>
            </a:pPr>
            <a:endParaRPr lang="ru-RU" altLang="ru-RU" sz="19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" name="Надпись 2"/>
          <p:cNvSpPr txBox="1">
            <a:spLocks noChangeArrowheads="1"/>
          </p:cNvSpPr>
          <p:nvPr/>
        </p:nvSpPr>
        <p:spPr bwMode="auto">
          <a:xfrm>
            <a:off x="7313885" y="3647522"/>
            <a:ext cx="396449" cy="905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1008126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7000" b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Times New Roman" pitchFamily="18" charset="0"/>
              </a:rPr>
              <a:t>}</a:t>
            </a:r>
            <a:endParaRPr lang="ru-RU" altLang="ru-RU" sz="7000" dirty="0">
              <a:solidFill>
                <a:srgbClr val="FFC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6" name="Надпись 2"/>
          <p:cNvSpPr txBox="1">
            <a:spLocks noChangeArrowheads="1"/>
          </p:cNvSpPr>
          <p:nvPr/>
        </p:nvSpPr>
        <p:spPr bwMode="auto">
          <a:xfrm>
            <a:off x="7866980" y="3825800"/>
            <a:ext cx="2088232" cy="905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1008126" fontAlgn="auto">
              <a:lnSpc>
                <a:spcPct val="115000"/>
              </a:lnSpc>
              <a:spcBef>
                <a:spcPts val="0"/>
              </a:spcBef>
              <a:spcAft>
                <a:spcPts val="1103"/>
              </a:spcAft>
            </a:pPr>
            <a:r>
              <a:rPr lang="ru-RU" altLang="ru-RU" sz="20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действует с 01.01.2021</a:t>
            </a:r>
            <a:endParaRPr lang="ru-RU" altLang="ru-RU" sz="2000" dirty="0">
              <a:solidFill>
                <a:srgbClr val="FFC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7" name="Надпись 2"/>
          <p:cNvSpPr txBox="1">
            <a:spLocks noChangeArrowheads="1"/>
          </p:cNvSpPr>
          <p:nvPr/>
        </p:nvSpPr>
        <p:spPr bwMode="auto">
          <a:xfrm>
            <a:off x="852435" y="5492525"/>
            <a:ext cx="8512437" cy="1384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ru-RU" sz="200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Основание: </a:t>
            </a:r>
          </a:p>
          <a:p>
            <a:pPr algn="just">
              <a:lnSpc>
                <a:spcPct val="110000"/>
              </a:lnSpc>
            </a:pPr>
            <a:r>
              <a:rPr lang="ru-RU" sz="200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Закон ХМАО - Югры от 30.12.2008 </a:t>
            </a:r>
            <a:r>
              <a:rPr lang="ru-RU" sz="200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№ </a:t>
            </a:r>
            <a:r>
              <a:rPr lang="ru-RU" sz="200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166-оз </a:t>
            </a:r>
          </a:p>
          <a:p>
            <a:pPr algn="just">
              <a:lnSpc>
                <a:spcPct val="110000"/>
              </a:lnSpc>
            </a:pPr>
            <a:r>
              <a:rPr lang="ru-RU" sz="200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«О ставках налога, уплачиваемого в связи с применением упрощенной системы налогообложения»</a:t>
            </a:r>
          </a:p>
        </p:txBody>
      </p:sp>
    </p:spTree>
    <p:extLst>
      <p:ext uri="{BB962C8B-B14F-4D97-AF65-F5344CB8AC3E}">
        <p14:creationId xmlns:p14="http://schemas.microsoft.com/office/powerpoint/2010/main" val="17758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56279" y="106191"/>
            <a:ext cx="9550144" cy="1080120"/>
          </a:xfrm>
        </p:spPr>
        <p:txBody>
          <a:bodyPr>
            <a:normAutofit/>
          </a:bodyPr>
          <a:lstStyle/>
          <a:p>
            <a:pPr algn="ctr"/>
            <a:r>
              <a:rPr lang="ru-RU" sz="3000" dirty="0" smtClean="0"/>
              <a:t>Для вновь зарегистрированных ИП</a:t>
            </a:r>
            <a:endParaRPr lang="ru-RU" sz="3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9734553" y="6660951"/>
            <a:ext cx="724718" cy="696626"/>
          </a:xfrm>
          <a:prstGeom prst="rect">
            <a:avLst/>
          </a:prstGeom>
        </p:spPr>
        <p:txBody>
          <a:bodyPr lIns="104306" tIns="52153" rIns="104306" bIns="52153"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3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12" name="Picture 3" descr="Z:\Мои документы\success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058" y="1503642"/>
            <a:ext cx="513680" cy="513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Надпись 2"/>
          <p:cNvSpPr txBox="1">
            <a:spLocks noChangeArrowheads="1"/>
          </p:cNvSpPr>
          <p:nvPr/>
        </p:nvSpPr>
        <p:spPr bwMode="auto">
          <a:xfrm>
            <a:off x="1800083" y="1503642"/>
            <a:ext cx="8155172" cy="649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1008126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для УСН - по 24 видам предпринимательской деятельности;</a:t>
            </a:r>
            <a:endParaRPr lang="ru-RU" altLang="ru-RU" sz="1900" dirty="0" smtClean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15" name="Picture 3" descr="Z:\Мои документы\success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058" y="2106398"/>
            <a:ext cx="513680" cy="513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Надпись 2"/>
          <p:cNvSpPr txBox="1">
            <a:spLocks noChangeArrowheads="1"/>
          </p:cNvSpPr>
          <p:nvPr/>
        </p:nvSpPr>
        <p:spPr bwMode="auto">
          <a:xfrm>
            <a:off x="1800083" y="2152706"/>
            <a:ext cx="7934469" cy="649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1008126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для ПСН – по 32 видам деятельности.</a:t>
            </a:r>
            <a:endParaRPr lang="ru-RU" altLang="ru-RU" sz="19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7" name="Надпись 2"/>
          <p:cNvSpPr txBox="1">
            <a:spLocks noChangeArrowheads="1"/>
          </p:cNvSpPr>
          <p:nvPr/>
        </p:nvSpPr>
        <p:spPr bwMode="auto">
          <a:xfrm>
            <a:off x="942087" y="1026684"/>
            <a:ext cx="9115148" cy="362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1008126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26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Установлена ставка 0 процентов:</a:t>
            </a:r>
            <a:endParaRPr lang="ru-RU" altLang="ru-RU" sz="2600" dirty="0" smtClean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4" name="Надпись 2"/>
          <p:cNvSpPr txBox="1">
            <a:spLocks noChangeArrowheads="1"/>
          </p:cNvSpPr>
          <p:nvPr/>
        </p:nvSpPr>
        <p:spPr bwMode="auto">
          <a:xfrm>
            <a:off x="880122" y="2889946"/>
            <a:ext cx="8568952" cy="2602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1008126" fontAlgn="auto">
              <a:spcBef>
                <a:spcPts val="0"/>
              </a:spcBef>
              <a:spcAft>
                <a:spcPts val="600"/>
              </a:spcAft>
            </a:pPr>
            <a:r>
              <a:rPr lang="ru-RU" altLang="ru-RU" sz="20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Условия применения:</a:t>
            </a:r>
          </a:p>
          <a:p>
            <a:pPr defTabSz="1008126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20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* в течение двух первых налоговых периодов с момента регистрации;</a:t>
            </a:r>
          </a:p>
          <a:p>
            <a:pPr defTabSz="1008126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20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* действует до 01.01.2024;</a:t>
            </a:r>
          </a:p>
          <a:p>
            <a:pPr defTabSz="1008126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20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* в </a:t>
            </a:r>
            <a:r>
              <a:rPr lang="ru-RU" altLang="ru-RU" sz="20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части </a:t>
            </a:r>
            <a:r>
              <a:rPr lang="ru-RU" altLang="ru-RU" sz="20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УСН средняя </a:t>
            </a:r>
            <a:r>
              <a:rPr lang="ru-RU" altLang="ru-RU" sz="20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численность работников за налоговый период – </a:t>
            </a:r>
            <a:endParaRPr lang="ru-RU" altLang="ru-RU" sz="2000" b="1" dirty="0" smtClean="0">
              <a:solidFill>
                <a:schemeClr val="accent6">
                  <a:lumMod val="75000"/>
                </a:schemeClr>
              </a:solidFill>
              <a:latin typeface="Arial Narrow" pitchFamily="34" charset="0"/>
              <a:cs typeface="Times New Roman" pitchFamily="18" charset="0"/>
            </a:endParaRPr>
          </a:p>
          <a:p>
            <a:pPr defTabSz="1008126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20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  не </a:t>
            </a:r>
            <a:r>
              <a:rPr lang="ru-RU" altLang="ru-RU" sz="20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более 50 </a:t>
            </a:r>
            <a:r>
              <a:rPr lang="ru-RU" altLang="ru-RU" sz="20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человек.</a:t>
            </a:r>
            <a:endParaRPr lang="ru-RU" altLang="ru-RU" sz="2000" b="1" dirty="0" smtClean="0">
              <a:solidFill>
                <a:schemeClr val="accent6">
                  <a:lumMod val="75000"/>
                </a:schemeClr>
              </a:solidFill>
              <a:latin typeface="Arial Narrow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altLang="ru-RU" sz="1900" dirty="0" smtClean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1008126" fontAlgn="auto">
              <a:lnSpc>
                <a:spcPct val="115000"/>
              </a:lnSpc>
              <a:spcBef>
                <a:spcPts val="0"/>
              </a:spcBef>
              <a:spcAft>
                <a:spcPts val="1103"/>
              </a:spcAft>
            </a:pPr>
            <a:endParaRPr lang="ru-RU" altLang="ru-RU" sz="19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7" name="Надпись 2"/>
          <p:cNvSpPr txBox="1">
            <a:spLocks noChangeArrowheads="1"/>
          </p:cNvSpPr>
          <p:nvPr/>
        </p:nvSpPr>
        <p:spPr bwMode="auto">
          <a:xfrm>
            <a:off x="852435" y="5492525"/>
            <a:ext cx="8512437" cy="1600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ru-RU" sz="200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Основание: </a:t>
            </a:r>
          </a:p>
          <a:p>
            <a:pPr algn="just">
              <a:lnSpc>
                <a:spcPct val="110000"/>
              </a:lnSpc>
            </a:pPr>
            <a:r>
              <a:rPr lang="ru-RU" sz="200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Закон ХМАО - </a:t>
            </a:r>
            <a:r>
              <a:rPr lang="ru-RU" sz="200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Югры от </a:t>
            </a:r>
            <a:r>
              <a:rPr lang="ru-RU" sz="200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20.02.2015 </a:t>
            </a:r>
            <a:r>
              <a:rPr lang="ru-RU" sz="200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№ </a:t>
            </a:r>
            <a:r>
              <a:rPr lang="ru-RU" sz="200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14-оз </a:t>
            </a:r>
            <a:endParaRPr lang="ru-RU" sz="2000" dirty="0">
              <a:solidFill>
                <a:srgbClr val="0070C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«</a:t>
            </a:r>
            <a:r>
              <a:rPr lang="ru-RU" sz="200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Об установлении на территории Ханты-Мансийского автономного округа – Югры налоговой ставки в размере 0 процентов по упрощенной системе налогообложения и патентной системе налогообложения»</a:t>
            </a:r>
            <a:endParaRPr lang="ru-RU" altLang="ru-RU" sz="20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97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56279" y="252239"/>
            <a:ext cx="9550144" cy="9340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000" dirty="0" smtClean="0"/>
              <a:t>Порядок применения льгот УСН</a:t>
            </a:r>
            <a:br>
              <a:rPr lang="ru-RU" sz="3000" dirty="0" smtClean="0"/>
            </a:br>
            <a:r>
              <a:rPr lang="ru-RU" sz="3000" dirty="0" smtClean="0"/>
              <a:t> (по видам деятельности)</a:t>
            </a:r>
            <a:endParaRPr lang="ru-RU" sz="3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9734553" y="6660951"/>
            <a:ext cx="724718" cy="696626"/>
          </a:xfrm>
          <a:prstGeom prst="rect">
            <a:avLst/>
          </a:prstGeom>
        </p:spPr>
        <p:txBody>
          <a:bodyPr lIns="104306" tIns="52153" rIns="104306" bIns="52153"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4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12" name="Picture 3" descr="Z:\Мои документы\success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35" y="1895866"/>
            <a:ext cx="513680" cy="513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Надпись 2"/>
          <p:cNvSpPr txBox="1">
            <a:spLocks noChangeArrowheads="1"/>
          </p:cNvSpPr>
          <p:nvPr/>
        </p:nvSpPr>
        <p:spPr bwMode="auto">
          <a:xfrm>
            <a:off x="1800083" y="1503642"/>
            <a:ext cx="7564789" cy="649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20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Льготный вид деятельности должен относиться к основному виду, соответствующий присвоенному в установленном порядке коду Общероссийского классификатора видов экономической деятельности;</a:t>
            </a:r>
            <a:endParaRPr lang="ru-RU" altLang="ru-RU" sz="2000" dirty="0" smtClean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15" name="Picture 3" descr="Z:\Мои документы\success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985" y="3357556"/>
            <a:ext cx="513680" cy="513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Надпись 2"/>
          <p:cNvSpPr txBox="1">
            <a:spLocks noChangeArrowheads="1"/>
          </p:cNvSpPr>
          <p:nvPr/>
        </p:nvSpPr>
        <p:spPr bwMode="auto">
          <a:xfrm>
            <a:off x="942087" y="1026684"/>
            <a:ext cx="9115148" cy="362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1008126" fontAlgn="auto">
              <a:spcBef>
                <a:spcPts val="0"/>
              </a:spcBef>
              <a:spcAft>
                <a:spcPts val="0"/>
              </a:spcAft>
            </a:pPr>
            <a:endParaRPr lang="ru-RU" altLang="ru-RU" sz="2600" dirty="0" smtClean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4" name="Надпись 2"/>
          <p:cNvSpPr txBox="1">
            <a:spLocks noChangeArrowheads="1"/>
          </p:cNvSpPr>
          <p:nvPr/>
        </p:nvSpPr>
        <p:spPr bwMode="auto">
          <a:xfrm>
            <a:off x="1834901" y="2988543"/>
            <a:ext cx="7529971" cy="111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defTabSz="1008126" fontAlgn="auto">
              <a:spcBef>
                <a:spcPts val="0"/>
              </a:spcBef>
              <a:spcAft>
                <a:spcPts val="1200"/>
              </a:spcAft>
            </a:pPr>
            <a:r>
              <a:rPr lang="ru-RU" altLang="ru-RU" sz="20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Доходы от видов деятельности, по которым предусмотрена льгота либо пониженная ставка, должны составлять не менее 70 процентов от всех доходов налогоплательщика;</a:t>
            </a:r>
          </a:p>
          <a:p>
            <a:pPr defTabSz="1008126" fontAlgn="auto">
              <a:lnSpc>
                <a:spcPct val="115000"/>
              </a:lnSpc>
              <a:spcBef>
                <a:spcPts val="0"/>
              </a:spcBef>
              <a:spcAft>
                <a:spcPts val="1103"/>
              </a:spcAft>
            </a:pPr>
            <a:endParaRPr lang="ru-RU" altLang="ru-RU" sz="19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7" name="Надпись 2"/>
          <p:cNvSpPr txBox="1">
            <a:spLocks noChangeArrowheads="1"/>
          </p:cNvSpPr>
          <p:nvPr/>
        </p:nvSpPr>
        <p:spPr bwMode="auto">
          <a:xfrm>
            <a:off x="852435" y="5492525"/>
            <a:ext cx="8512437" cy="1240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ru-RU" sz="200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Основание: </a:t>
            </a:r>
          </a:p>
          <a:p>
            <a:pPr algn="just">
              <a:lnSpc>
                <a:spcPct val="110000"/>
              </a:lnSpc>
            </a:pPr>
            <a:r>
              <a:rPr lang="ru-RU" sz="200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Закон ХМАО - </a:t>
            </a:r>
            <a:r>
              <a:rPr lang="ru-RU" sz="200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Югры от </a:t>
            </a:r>
            <a:r>
              <a:rPr lang="ru-RU" sz="200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21.12.2004 </a:t>
            </a:r>
            <a:r>
              <a:rPr lang="ru-RU" sz="200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№ </a:t>
            </a:r>
            <a:r>
              <a:rPr lang="ru-RU" sz="200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82-оз </a:t>
            </a:r>
            <a:endParaRPr lang="ru-RU" sz="2000" dirty="0">
              <a:solidFill>
                <a:srgbClr val="0070C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«</a:t>
            </a:r>
            <a:r>
              <a:rPr lang="ru-RU" sz="200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 налоговых льготах в Ханты-Мансийском автономном округе </a:t>
            </a:r>
            <a:r>
              <a:rPr lang="ru-RU" sz="200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– </a:t>
            </a:r>
            <a:r>
              <a:rPr lang="ru-RU" sz="200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Югры»</a:t>
            </a:r>
          </a:p>
          <a:p>
            <a:endParaRPr lang="ru-RU" altLang="ru-RU" sz="20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Надпись 2"/>
          <p:cNvSpPr txBox="1">
            <a:spLocks noChangeArrowheads="1"/>
          </p:cNvSpPr>
          <p:nvPr/>
        </p:nvSpPr>
        <p:spPr bwMode="auto">
          <a:xfrm>
            <a:off x="1817491" y="4100506"/>
            <a:ext cx="7529971" cy="111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defTabSz="1008126" fontAlgn="auto">
              <a:spcBef>
                <a:spcPts val="0"/>
              </a:spcBef>
              <a:spcAft>
                <a:spcPts val="1200"/>
              </a:spcAft>
            </a:pPr>
            <a:r>
              <a:rPr lang="ru-RU" altLang="ru-RU" sz="20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Применение льготной ставки носит заявительный характер (ставка указывается налогоплательщиком самостоятельно в налоговой декларации).</a:t>
            </a:r>
          </a:p>
          <a:p>
            <a:pPr defTabSz="1008126" fontAlgn="auto">
              <a:lnSpc>
                <a:spcPct val="115000"/>
              </a:lnSpc>
              <a:spcBef>
                <a:spcPts val="0"/>
              </a:spcBef>
              <a:spcAft>
                <a:spcPts val="1103"/>
              </a:spcAft>
            </a:pPr>
            <a:endParaRPr lang="ru-RU" altLang="ru-RU" sz="19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13" name="Picture 3" descr="Z:\Мои документы\success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087" y="4399647"/>
            <a:ext cx="513680" cy="513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108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46768" y="324247"/>
            <a:ext cx="9550144" cy="1080120"/>
          </a:xfrm>
        </p:spPr>
        <p:txBody>
          <a:bodyPr>
            <a:normAutofit/>
          </a:bodyPr>
          <a:lstStyle/>
          <a:p>
            <a:pPr algn="ctr"/>
            <a:r>
              <a:rPr lang="ru-RU" sz="3000" dirty="0"/>
              <a:t>Региональные меры поддержки по специальным налоговым режимам налогообложения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9734553" y="6660951"/>
            <a:ext cx="724718" cy="696626"/>
          </a:xfrm>
          <a:prstGeom prst="rect">
            <a:avLst/>
          </a:prstGeom>
        </p:spPr>
        <p:txBody>
          <a:bodyPr lIns="104306" tIns="52153" rIns="104306" bIns="52153"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5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2" name="Надпись 2"/>
          <p:cNvSpPr txBox="1">
            <a:spLocks noChangeArrowheads="1"/>
          </p:cNvSpPr>
          <p:nvPr/>
        </p:nvSpPr>
        <p:spPr bwMode="auto">
          <a:xfrm>
            <a:off x="1098228" y="1692398"/>
            <a:ext cx="8712968" cy="4968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indent="457200" algn="just">
              <a:lnSpc>
                <a:spcPct val="110000"/>
              </a:lnSpc>
              <a:buNone/>
            </a:pPr>
            <a:r>
              <a:rPr lang="ru-RU" sz="25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Для налогоплательщиков, осуществляющих деятельность в ряде пострадавших отраслей экономики </a:t>
            </a:r>
            <a:r>
              <a:rPr lang="ru-RU" sz="2500" b="1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на 2020 год предусмотрено</a:t>
            </a:r>
            <a:r>
              <a:rPr lang="ru-RU" sz="2500" b="1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:</a:t>
            </a:r>
          </a:p>
          <a:p>
            <a:pPr marL="0" indent="457200" algn="just">
              <a:lnSpc>
                <a:spcPct val="110000"/>
              </a:lnSpc>
              <a:buNone/>
            </a:pPr>
            <a:endParaRPr lang="ru-RU" sz="1400" b="1" dirty="0">
              <a:solidFill>
                <a:srgbClr val="0070C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indent="457200" algn="just">
              <a:lnSpc>
                <a:spcPct val="110000"/>
              </a:lnSpc>
              <a:buFontTx/>
              <a:buChar char="-"/>
            </a:pPr>
            <a:r>
              <a:rPr lang="ru-RU" sz="25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снижение налоговых ставок по </a:t>
            </a:r>
            <a:r>
              <a:rPr lang="ru-RU" sz="2500" b="1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УСН</a:t>
            </a:r>
            <a:r>
              <a:rPr lang="ru-RU" sz="2500" b="1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;</a:t>
            </a:r>
          </a:p>
          <a:p>
            <a:pPr marL="0" indent="457200" algn="just">
              <a:lnSpc>
                <a:spcPct val="110000"/>
              </a:lnSpc>
              <a:buFontTx/>
              <a:buChar char="-"/>
            </a:pPr>
            <a:endParaRPr lang="ru-RU" sz="1400" b="1" dirty="0">
              <a:solidFill>
                <a:srgbClr val="0070C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indent="457200" algn="just">
              <a:lnSpc>
                <a:spcPct val="110000"/>
              </a:lnSpc>
              <a:buFontTx/>
              <a:buChar char="-"/>
            </a:pPr>
            <a:r>
              <a:rPr lang="ru-RU" sz="25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снижение налога по </a:t>
            </a:r>
            <a:r>
              <a:rPr lang="ru-RU" sz="2500" b="1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ПСН.</a:t>
            </a:r>
            <a:endParaRPr lang="ru-RU" sz="2500" b="1" dirty="0">
              <a:solidFill>
                <a:srgbClr val="0070C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indent="457200" algn="just">
              <a:lnSpc>
                <a:spcPct val="110000"/>
              </a:lnSpc>
              <a:buNone/>
            </a:pPr>
            <a:endParaRPr lang="ru-RU" sz="2400" dirty="0" smtClean="0">
              <a:solidFill>
                <a:srgbClr val="0070C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indent="457200" algn="just">
              <a:lnSpc>
                <a:spcPct val="110000"/>
              </a:lnSpc>
              <a:buNone/>
            </a:pPr>
            <a:endParaRPr lang="ru-RU" sz="2200" dirty="0" smtClean="0">
              <a:solidFill>
                <a:srgbClr val="00B0F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indent="457200" algn="just">
              <a:lnSpc>
                <a:spcPct val="110000"/>
              </a:lnSpc>
              <a:buNone/>
            </a:pPr>
            <a:r>
              <a:rPr lang="ru-RU" sz="2000" dirty="0" smtClean="0">
                <a:solidFill>
                  <a:srgbClr val="00B0F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Основание</a:t>
            </a:r>
            <a:r>
              <a:rPr lang="ru-RU" sz="2000" dirty="0">
                <a:solidFill>
                  <a:srgbClr val="00B0F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: </a:t>
            </a:r>
            <a:endParaRPr lang="en-US" sz="2000" dirty="0" smtClean="0">
              <a:solidFill>
                <a:srgbClr val="00B0F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indent="457200" algn="just">
              <a:lnSpc>
                <a:spcPct val="110000"/>
              </a:lnSpc>
              <a:buNone/>
            </a:pPr>
            <a:r>
              <a:rPr lang="ru-RU" sz="2000" dirty="0" smtClean="0">
                <a:solidFill>
                  <a:srgbClr val="00B0F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Закон ХМАО - Югры </a:t>
            </a:r>
            <a:r>
              <a:rPr lang="ru-RU" sz="2000" dirty="0">
                <a:solidFill>
                  <a:srgbClr val="00B0F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от 01.04.2020 № 35-оз «О внесении изменений в отдельные законы Ханты-Мансийского автономного округа – Югры</a:t>
            </a:r>
            <a:r>
              <a:rPr lang="ru-RU" sz="2000" dirty="0" smtClean="0">
                <a:solidFill>
                  <a:srgbClr val="00B0F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»</a:t>
            </a:r>
          </a:p>
          <a:p>
            <a:pPr marL="0" indent="457200" algn="just">
              <a:lnSpc>
                <a:spcPct val="110000"/>
              </a:lnSpc>
              <a:buNone/>
            </a:pPr>
            <a:r>
              <a:rPr lang="ru-RU" sz="2000" dirty="0" smtClean="0">
                <a:solidFill>
                  <a:srgbClr val="00B0F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Закон ХМАО - Югры от 30.10.2020 № 102-оз </a:t>
            </a:r>
            <a:r>
              <a:rPr lang="ru-RU" sz="2000" dirty="0">
                <a:solidFill>
                  <a:srgbClr val="00B0F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«О внесении изменений в отдельные законы Ханты-Мансийского автономного округа – Югры</a:t>
            </a:r>
            <a:r>
              <a:rPr lang="ru-RU" sz="2000" dirty="0" smtClean="0">
                <a:solidFill>
                  <a:srgbClr val="00B0F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»</a:t>
            </a:r>
            <a:endParaRPr lang="en-US" sz="2000" dirty="0" smtClean="0">
              <a:solidFill>
                <a:srgbClr val="00B0F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01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78146" y="1692399"/>
            <a:ext cx="10009113" cy="5581488"/>
          </a:xfrm>
        </p:spPr>
        <p:txBody>
          <a:bodyPr vert="horz" lIns="104306" tIns="52153" rIns="104306" bIns="52153" rtlCol="0">
            <a:noAutofit/>
          </a:bodyPr>
          <a:lstStyle/>
          <a:p>
            <a:pPr marL="0" indent="457200" algn="just">
              <a:lnSpc>
                <a:spcPct val="110000"/>
              </a:lnSpc>
              <a:spcBef>
                <a:spcPct val="0"/>
              </a:spcBef>
            </a:pPr>
            <a:r>
              <a:rPr lang="ru-RU" sz="2000" b="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Ставка 1 процент в 2020 году </a:t>
            </a:r>
            <a:r>
              <a:rPr lang="ru-RU" sz="2000" b="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установлена для организаций и индивидуальных предпринимателей, </a:t>
            </a:r>
            <a:r>
              <a:rPr lang="ru-RU" sz="20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осуществляющих:</a:t>
            </a:r>
          </a:p>
          <a:p>
            <a:pPr marL="0" indent="396000" algn="just">
              <a:lnSpc>
                <a:spcPct val="110000"/>
              </a:lnSpc>
              <a:spcBef>
                <a:spcPct val="0"/>
              </a:spcBef>
            </a:pPr>
            <a:r>
              <a:rPr lang="ru-RU" sz="20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1) деятельность </a:t>
            </a:r>
            <a:r>
              <a:rPr lang="ru-RU" sz="2000" b="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гостиниц и предприятий общественного питания (классы по ОКВЭД 55, 56, за исключением подкласса 56.3</a:t>
            </a:r>
            <a:r>
              <a:rPr lang="ru-RU" sz="20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);</a:t>
            </a:r>
          </a:p>
          <a:p>
            <a:pPr marL="0" indent="396000" algn="just">
              <a:lnSpc>
                <a:spcPct val="110000"/>
              </a:lnSpc>
              <a:spcBef>
                <a:spcPct val="0"/>
              </a:spcBef>
            </a:pPr>
            <a:r>
              <a:rPr lang="ru-RU" sz="20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</a:t>
            </a:r>
            <a:r>
              <a:rPr lang="ru-RU" sz="2000" b="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) деятельность туристических агентств и прочих организаций, представляющих услуги в сфере туризма (класс 79</a:t>
            </a:r>
            <a:r>
              <a:rPr lang="ru-RU" sz="20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);</a:t>
            </a:r>
          </a:p>
          <a:p>
            <a:pPr marL="0" indent="396000" algn="just">
              <a:lnSpc>
                <a:spcPct val="110000"/>
              </a:lnSpc>
              <a:spcBef>
                <a:spcPct val="0"/>
              </a:spcBef>
            </a:pPr>
            <a:r>
              <a:rPr lang="ru-RU" sz="20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3</a:t>
            </a:r>
            <a:r>
              <a:rPr lang="ru-RU" sz="2000" b="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) деятельность по организации конференций и выставок (</a:t>
            </a:r>
            <a:r>
              <a:rPr lang="ru-RU" sz="20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подкласс 82.3</a:t>
            </a:r>
            <a:r>
              <a:rPr lang="ru-RU" sz="20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);</a:t>
            </a:r>
          </a:p>
          <a:p>
            <a:pPr marL="0" indent="396000" algn="just">
              <a:lnSpc>
                <a:spcPct val="110000"/>
              </a:lnSpc>
              <a:spcBef>
                <a:spcPct val="0"/>
              </a:spcBef>
            </a:pPr>
            <a:r>
              <a:rPr lang="ru-RU" sz="20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4</a:t>
            </a:r>
            <a:r>
              <a:rPr lang="ru-RU" sz="2000" b="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) образование (класс 85</a:t>
            </a:r>
            <a:r>
              <a:rPr lang="ru-RU" sz="20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);</a:t>
            </a:r>
          </a:p>
          <a:p>
            <a:pPr marL="0" indent="396000" algn="just">
              <a:lnSpc>
                <a:spcPct val="110000"/>
              </a:lnSpc>
              <a:spcBef>
                <a:spcPct val="0"/>
              </a:spcBef>
            </a:pPr>
            <a:r>
              <a:rPr lang="ru-RU" sz="20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5</a:t>
            </a:r>
            <a:r>
              <a:rPr lang="ru-RU" sz="2000" b="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) деятельность в области здравоохранения и социальных услуг (классы </a:t>
            </a:r>
            <a:r>
              <a:rPr lang="ru-RU" sz="20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86-88</a:t>
            </a:r>
            <a:r>
              <a:rPr lang="ru-RU" sz="20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);</a:t>
            </a:r>
          </a:p>
          <a:p>
            <a:pPr marL="0" indent="396000" algn="just">
              <a:lnSpc>
                <a:spcPct val="110000"/>
              </a:lnSpc>
              <a:spcBef>
                <a:spcPct val="0"/>
              </a:spcBef>
            </a:pPr>
            <a:r>
              <a:rPr lang="ru-RU" sz="20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6</a:t>
            </a:r>
            <a:r>
              <a:rPr lang="ru-RU" sz="2000" b="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) деятельность</a:t>
            </a:r>
            <a:r>
              <a:rPr lang="ru-RU" sz="1400" b="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000" b="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</a:t>
            </a:r>
            <a:r>
              <a:rPr lang="ru-RU" sz="1400" b="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000" b="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области</a:t>
            </a:r>
            <a:r>
              <a:rPr lang="ru-RU" sz="1400" b="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000" b="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культуры,</a:t>
            </a:r>
            <a:r>
              <a:rPr lang="ru-RU" sz="1400" b="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000" b="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спорта,</a:t>
            </a:r>
            <a:r>
              <a:rPr lang="ru-RU" sz="1400" b="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000" b="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организации</a:t>
            </a:r>
            <a:r>
              <a:rPr lang="ru-RU" sz="1400" b="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000" b="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досуга</a:t>
            </a:r>
            <a:r>
              <a:rPr lang="ru-RU" sz="1400" b="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000" b="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</a:t>
            </a:r>
            <a:r>
              <a:rPr lang="ru-RU" sz="1400" b="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000" b="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развлечений (классы </a:t>
            </a:r>
            <a:r>
              <a:rPr lang="ru-RU" sz="20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90-93);</a:t>
            </a:r>
            <a:endParaRPr lang="ru-RU" sz="2000" b="0" dirty="0" smtClean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indent="396000" algn="just">
              <a:lnSpc>
                <a:spcPct val="110000"/>
              </a:lnSpc>
              <a:spcBef>
                <a:spcPct val="0"/>
              </a:spcBef>
            </a:pPr>
            <a:r>
              <a:rPr lang="ru-RU" sz="20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7</a:t>
            </a:r>
            <a:r>
              <a:rPr lang="ru-RU" sz="2000" b="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) представление прочих видов услуг (группы 96.02, 96.04</a:t>
            </a:r>
            <a:r>
              <a:rPr lang="ru-RU" sz="20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).</a:t>
            </a:r>
          </a:p>
          <a:p>
            <a:pPr marL="0" indent="457200" algn="just">
              <a:lnSpc>
                <a:spcPct val="110000"/>
              </a:lnSpc>
              <a:spcBef>
                <a:spcPct val="0"/>
              </a:spcBef>
            </a:pPr>
            <a:endParaRPr lang="ru-RU" sz="2000" dirty="0" smtClean="0">
              <a:solidFill>
                <a:srgbClr val="0070C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indent="457200" algn="just">
              <a:lnSpc>
                <a:spcPct val="110000"/>
              </a:lnSpc>
              <a:spcBef>
                <a:spcPct val="0"/>
              </a:spcBef>
            </a:pPr>
            <a:r>
              <a:rPr lang="ru-RU" sz="2000" b="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Основание</a:t>
            </a:r>
            <a:r>
              <a:rPr lang="ru-RU" sz="2000" b="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: Закон </a:t>
            </a:r>
            <a:r>
              <a:rPr lang="ru-RU" sz="2000" b="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ХМАО - </a:t>
            </a:r>
            <a:r>
              <a:rPr lang="ru-RU" sz="2000" b="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Югры </a:t>
            </a:r>
            <a:r>
              <a:rPr lang="ru-RU" sz="2000" b="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от 01.04.2020 № 35-оз </a:t>
            </a:r>
          </a:p>
          <a:p>
            <a:pPr marL="0" indent="457200" algn="just">
              <a:lnSpc>
                <a:spcPct val="110000"/>
              </a:lnSpc>
              <a:spcBef>
                <a:spcPct val="0"/>
              </a:spcBef>
            </a:pPr>
            <a:r>
              <a:rPr lang="ru-RU" sz="2000" b="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«О внесении изменений в отдельные законы </a:t>
            </a:r>
          </a:p>
          <a:p>
            <a:pPr marL="0" indent="457200" algn="just">
              <a:lnSpc>
                <a:spcPct val="110000"/>
              </a:lnSpc>
              <a:spcBef>
                <a:spcPct val="0"/>
              </a:spcBef>
            </a:pPr>
            <a:r>
              <a:rPr lang="ru-RU" sz="2000" b="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Ханты-Мансийского </a:t>
            </a:r>
            <a:r>
              <a:rPr lang="ru-RU" sz="2000" b="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автономного округа – Югры»</a:t>
            </a:r>
          </a:p>
          <a:p>
            <a:pPr marL="0" indent="457200" algn="just">
              <a:lnSpc>
                <a:spcPct val="130000"/>
              </a:lnSpc>
              <a:spcBef>
                <a:spcPct val="0"/>
              </a:spcBef>
            </a:pPr>
            <a:r>
              <a:rPr lang="ru-RU" sz="2000" b="0" i="1" dirty="0" smtClean="0">
                <a:solidFill>
                  <a:srgbClr val="FFC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* Планируется продление действия указанной ставки на 2021 год.</a:t>
            </a:r>
            <a:endParaRPr lang="ru-RU" sz="2000" b="0" i="1" dirty="0">
              <a:solidFill>
                <a:srgbClr val="FFC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83605" y="207985"/>
            <a:ext cx="8921178" cy="1219199"/>
          </a:xfrm>
        </p:spPr>
        <p:txBody>
          <a:bodyPr vert="horz" lIns="104306" tIns="52153" rIns="104306" bIns="52153" rtlCol="0" anchor="ctr">
            <a:normAutofit/>
          </a:bodyPr>
          <a:lstStyle/>
          <a:p>
            <a:pPr algn="ctr"/>
            <a:r>
              <a:rPr lang="ru-RU" sz="3000" dirty="0"/>
              <a:t>Снижение ставки по УСН </a:t>
            </a:r>
            <a:br>
              <a:rPr lang="ru-RU" sz="3000" dirty="0"/>
            </a:br>
            <a:r>
              <a:rPr lang="ru-RU" sz="3000" dirty="0"/>
              <a:t>(объект налогообложения доход)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9734553" y="6660951"/>
            <a:ext cx="724718" cy="696626"/>
          </a:xfrm>
          <a:prstGeom prst="rect">
            <a:avLst/>
          </a:prstGeom>
        </p:spPr>
        <p:txBody>
          <a:bodyPr lIns="104306" tIns="52153" rIns="104306" bIns="52153"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6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057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66179" y="2052439"/>
            <a:ext cx="4176464" cy="4824536"/>
          </a:xfrm>
        </p:spPr>
        <p:txBody>
          <a:bodyPr vert="horz" lIns="104306" tIns="52153" rIns="104306" bIns="52153" rtlCol="0">
            <a:noAutofit/>
          </a:bodyPr>
          <a:lstStyle/>
          <a:p>
            <a:pPr marL="180000" indent="-180000" algn="just">
              <a:lnSpc>
                <a:spcPct val="110000"/>
              </a:lnSpc>
              <a:spcBef>
                <a:spcPct val="0"/>
              </a:spcBef>
              <a:buFontTx/>
              <a:buAutoNum type="arabicParenR"/>
            </a:pPr>
            <a:r>
              <a:rPr lang="ru-RU" sz="1600" dirty="0" smtClean="0"/>
              <a:t> Парикмахерские </a:t>
            </a:r>
            <a:r>
              <a:rPr lang="ru-RU" sz="1600" dirty="0"/>
              <a:t>и косметические </a:t>
            </a:r>
            <a:r>
              <a:rPr lang="ru-RU" sz="1600" dirty="0" smtClean="0"/>
              <a:t>услуги;</a:t>
            </a:r>
            <a:endParaRPr lang="ru-RU" sz="1600" dirty="0"/>
          </a:p>
          <a:p>
            <a:pPr marL="180000" indent="-180000" algn="just">
              <a:lnSpc>
                <a:spcPct val="110000"/>
              </a:lnSpc>
              <a:spcBef>
                <a:spcPct val="0"/>
              </a:spcBef>
              <a:buFontTx/>
              <a:buAutoNum type="arabicParenR"/>
            </a:pPr>
            <a:r>
              <a:rPr lang="ru-RU" sz="1600" dirty="0" smtClean="0"/>
              <a:t> Услуги </a:t>
            </a:r>
            <a:r>
              <a:rPr lang="ru-RU" sz="1600" dirty="0"/>
              <a:t>по присмотру и уходу за детьми и </a:t>
            </a:r>
            <a:r>
              <a:rPr lang="ru-RU" sz="1600" dirty="0" smtClean="0"/>
              <a:t>больными;</a:t>
            </a:r>
            <a:endParaRPr lang="ru-RU" sz="1600" dirty="0"/>
          </a:p>
          <a:p>
            <a:pPr marL="180000" indent="-180000" algn="just">
              <a:lnSpc>
                <a:spcPct val="110000"/>
              </a:lnSpc>
              <a:spcBef>
                <a:spcPct val="0"/>
              </a:spcBef>
              <a:buFontTx/>
              <a:buAutoNum type="arabicParenR"/>
            </a:pPr>
            <a:r>
              <a:rPr lang="ru-RU" sz="1600" dirty="0" smtClean="0"/>
              <a:t> Проведение </a:t>
            </a:r>
            <a:r>
              <a:rPr lang="ru-RU" sz="1600" dirty="0"/>
              <a:t>занятий по физической культуре и </a:t>
            </a:r>
            <a:r>
              <a:rPr lang="ru-RU" sz="1600" dirty="0" smtClean="0"/>
              <a:t>спорту;</a:t>
            </a:r>
            <a:endParaRPr lang="ru-RU" sz="1600" dirty="0"/>
          </a:p>
          <a:p>
            <a:pPr marL="180000" indent="-180000" algn="just">
              <a:lnSpc>
                <a:spcPct val="110000"/>
              </a:lnSpc>
              <a:spcBef>
                <a:spcPct val="0"/>
              </a:spcBef>
              <a:buFontTx/>
              <a:buAutoNum type="arabicParenR"/>
            </a:pPr>
            <a:r>
              <a:rPr lang="ru-RU" sz="1600" dirty="0" smtClean="0"/>
              <a:t> Занятие </a:t>
            </a:r>
            <a:r>
              <a:rPr lang="ru-RU" sz="1600" dirty="0"/>
              <a:t>медицинской деятельностью или фармацевтической деятельностью лицом, имеющим лицензию на указанные виды </a:t>
            </a:r>
            <a:r>
              <a:rPr lang="ru-RU" sz="1600" dirty="0" smtClean="0"/>
              <a:t>деятельности;</a:t>
            </a:r>
            <a:endParaRPr lang="ru-RU" sz="1600" dirty="0"/>
          </a:p>
          <a:p>
            <a:pPr marL="180000" indent="-180000" algn="just">
              <a:lnSpc>
                <a:spcPct val="110000"/>
              </a:lnSpc>
              <a:spcBef>
                <a:spcPct val="0"/>
              </a:spcBef>
              <a:buFontTx/>
              <a:buAutoNum type="arabicParenR"/>
            </a:pPr>
            <a:r>
              <a:rPr lang="ru-RU" sz="1600" dirty="0" smtClean="0"/>
              <a:t> Экскурсионные услуги;</a:t>
            </a:r>
            <a:endParaRPr lang="ru-RU" sz="1600" dirty="0"/>
          </a:p>
          <a:p>
            <a:pPr marL="180000" indent="-180000" algn="just">
              <a:lnSpc>
                <a:spcPct val="110000"/>
              </a:lnSpc>
              <a:spcBef>
                <a:spcPct val="0"/>
              </a:spcBef>
              <a:buFontTx/>
              <a:buAutoNum type="arabicParenR"/>
            </a:pPr>
            <a:r>
              <a:rPr lang="ru-RU" sz="1600" dirty="0" smtClean="0"/>
              <a:t> Деятельность физкультурно-оздоровительная;</a:t>
            </a:r>
          </a:p>
          <a:p>
            <a:pPr marL="180000" indent="-180000" algn="just">
              <a:lnSpc>
                <a:spcPct val="110000"/>
              </a:lnSpc>
              <a:spcBef>
                <a:spcPct val="0"/>
              </a:spcBef>
              <a:buFontTx/>
              <a:buAutoNum type="arabicParenR"/>
            </a:pPr>
            <a:r>
              <a:rPr lang="ru-RU" sz="1600" dirty="0" smtClean="0"/>
              <a:t> Деятельность </a:t>
            </a:r>
            <a:r>
              <a:rPr lang="ru-RU" sz="1600" dirty="0"/>
              <a:t>зрелищно-развлекательная прочая, не включенная в другие </a:t>
            </a:r>
            <a:r>
              <a:rPr lang="ru-RU" sz="1600" dirty="0" smtClean="0"/>
              <a:t>группировки;</a:t>
            </a:r>
            <a:endParaRPr lang="ru-RU" sz="1600" dirty="0"/>
          </a:p>
          <a:p>
            <a:pPr marL="180000" indent="-180000" algn="just">
              <a:lnSpc>
                <a:spcPct val="110000"/>
              </a:lnSpc>
              <a:spcBef>
                <a:spcPct val="0"/>
              </a:spcBef>
              <a:buFontTx/>
              <a:buAutoNum type="arabicParenR"/>
            </a:pPr>
            <a:r>
              <a:rPr lang="ru-RU" sz="1600" dirty="0" smtClean="0"/>
              <a:t> Деятельность </a:t>
            </a:r>
            <a:r>
              <a:rPr lang="ru-RU" sz="1600" dirty="0"/>
              <a:t>по уходу за престарелыми и </a:t>
            </a:r>
            <a:r>
              <a:rPr lang="ru-RU" sz="1600" dirty="0" smtClean="0"/>
              <a:t>инвалидами</a:t>
            </a:r>
            <a:r>
              <a:rPr lang="ru-RU" sz="1600" dirty="0" smtClean="0"/>
              <a:t>;</a:t>
            </a:r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83605" y="207986"/>
            <a:ext cx="8921178" cy="692325"/>
          </a:xfrm>
        </p:spPr>
        <p:txBody>
          <a:bodyPr vert="horz" lIns="104306" tIns="52153" rIns="104306" bIns="52153" rtlCol="0" anchor="ctr">
            <a:normAutofit/>
          </a:bodyPr>
          <a:lstStyle/>
          <a:p>
            <a:pPr algn="ctr"/>
            <a:r>
              <a:rPr lang="ru-RU" sz="3000" dirty="0"/>
              <a:t>Снижение </a:t>
            </a:r>
            <a:r>
              <a:rPr lang="ru-RU" sz="3000" dirty="0" smtClean="0"/>
              <a:t>налога </a:t>
            </a:r>
            <a:r>
              <a:rPr lang="ru-RU" sz="3000" dirty="0"/>
              <a:t>по </a:t>
            </a:r>
            <a:r>
              <a:rPr lang="ru-RU" sz="3000" dirty="0" smtClean="0"/>
              <a:t>ПСН</a:t>
            </a:r>
            <a:endParaRPr lang="ru-RU" sz="3000" dirty="0"/>
          </a:p>
        </p:txBody>
      </p:sp>
      <p:sp>
        <p:nvSpPr>
          <p:cNvPr id="4" name="Заголовок 2"/>
          <p:cNvSpPr txBox="1">
            <a:spLocks/>
          </p:cNvSpPr>
          <p:nvPr/>
        </p:nvSpPr>
        <p:spPr bwMode="auto">
          <a:xfrm>
            <a:off x="882204" y="972319"/>
            <a:ext cx="8921178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6" tIns="52153" rIns="104306" bIns="52153" numCol="1" rtlCol="0" anchor="ctr" anchorCtr="0" compatLnSpc="1">
            <a:prstTxWarp prst="textNoShape">
              <a:avLst/>
            </a:prstTxWarp>
            <a:noAutofit/>
          </a:bodyPr>
          <a:lstStyle>
            <a:lvl1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 b="1" kern="1200">
                <a:solidFill>
                  <a:srgbClr val="005AA9"/>
                </a:solidFill>
                <a:latin typeface="+mj-lt"/>
                <a:ea typeface="+mj-ea"/>
                <a:cs typeface="+mj-cs"/>
              </a:defRPr>
            </a:lvl1pPr>
            <a:lvl2pPr algn="l" defTabSz="1042988" rtl="0" eaLnBrk="0" fontAlgn="base" hangingPunct="0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2pPr>
            <a:lvl3pPr algn="l" defTabSz="1042988" rtl="0" eaLnBrk="0" fontAlgn="base" hangingPunct="0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3pPr>
            <a:lvl4pPr algn="l" defTabSz="1042988" rtl="0" eaLnBrk="0" fontAlgn="base" hangingPunct="0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4pPr>
            <a:lvl5pPr algn="l" defTabSz="1042988" rtl="0" eaLnBrk="0" fontAlgn="base" hangingPunct="0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5pPr>
            <a:lvl6pPr marL="457200" algn="l" defTabSz="1042988" rtl="0" fontAlgn="base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6pPr>
            <a:lvl7pPr marL="914400" algn="l" defTabSz="1042988" rtl="0" fontAlgn="base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7pPr>
            <a:lvl8pPr marL="1371600" algn="l" defTabSz="1042988" rtl="0" fontAlgn="base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8pPr>
            <a:lvl9pPr marL="1828800" algn="l" defTabSz="1042988" rtl="0" fontAlgn="base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9pPr>
          </a:lstStyle>
          <a:p>
            <a:pPr algn="just"/>
            <a:r>
              <a:rPr lang="ru-RU" sz="2000" b="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 2020 году </a:t>
            </a:r>
            <a:r>
              <a:rPr lang="ru-RU" sz="20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коэффициент-дефлятор не </a:t>
            </a:r>
            <a:r>
              <a:rPr lang="ru-RU" sz="2000" b="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применяется в отношении потенциально возможного к получению индивидуальным предпринимателем годового дохода по следующим видам предпринимательской </a:t>
            </a:r>
            <a:r>
              <a:rPr lang="ru-RU" sz="20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деятельности:</a:t>
            </a:r>
            <a:endParaRPr lang="ru-RU" sz="2000" dirty="0"/>
          </a:p>
        </p:txBody>
      </p:sp>
      <p:sp>
        <p:nvSpPr>
          <p:cNvPr id="5" name="Объект 1"/>
          <p:cNvSpPr txBox="1">
            <a:spLocks/>
          </p:cNvSpPr>
          <p:nvPr/>
        </p:nvSpPr>
        <p:spPr bwMode="auto">
          <a:xfrm>
            <a:off x="4842643" y="1980431"/>
            <a:ext cx="4817909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6" tIns="52153" rIns="104306" bIns="52153" numCol="1" rtlCol="0" anchor="t" anchorCtr="0" compatLnSpc="1">
            <a:prstTxWarp prst="textNoShape">
              <a:avLst/>
            </a:prstTxWarp>
            <a:noAutofit/>
          </a:bodyPr>
          <a:lstStyle>
            <a:lvl1pPr marL="363538" indent="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60363" indent="31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28650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60363" algn="just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sz="16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435100" indent="393700" algn="l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" indent="-342900" algn="just">
              <a:lnSpc>
                <a:spcPct val="110000"/>
              </a:lnSpc>
              <a:spcBef>
                <a:spcPct val="0"/>
              </a:spcBef>
              <a:buFont typeface="+mj-lt"/>
              <a:buAutoNum type="arabicParenR" startAt="9"/>
            </a:pPr>
            <a:r>
              <a:rPr lang="ru-RU" sz="1600" dirty="0" smtClean="0"/>
              <a:t>Розничная торговля, осуществляемая через объекты стационарной торговой сети с площадью торгового зала не более 50 квадратных метров по каждому объекту организации торговли;</a:t>
            </a:r>
          </a:p>
          <a:p>
            <a:pPr marL="36000" indent="-180000" algn="just">
              <a:lnSpc>
                <a:spcPct val="110000"/>
              </a:lnSpc>
              <a:spcBef>
                <a:spcPct val="0"/>
              </a:spcBef>
              <a:buFontTx/>
              <a:buAutoNum type="arabicParenR" startAt="9"/>
            </a:pPr>
            <a:r>
              <a:rPr lang="ru-RU" sz="1600" dirty="0" smtClean="0"/>
              <a:t> Розничная торговля, осуществляемая через объекты стационарной торговой сети, не имеющие торговых залов, а также через объекты нестационарной торговой сети;</a:t>
            </a:r>
          </a:p>
          <a:p>
            <a:pPr marL="36000" indent="-180000" algn="just">
              <a:lnSpc>
                <a:spcPct val="110000"/>
              </a:lnSpc>
              <a:spcBef>
                <a:spcPct val="0"/>
              </a:spcBef>
              <a:buFontTx/>
              <a:buAutoNum type="arabicParenR" startAt="9"/>
            </a:pPr>
            <a:r>
              <a:rPr lang="ru-RU" sz="1600" dirty="0" smtClean="0"/>
              <a:t> Услуги общественного питания, оказываемые через объекты организации общественного питания с площадью зала обслуживания посетителей не более 50 квадратных метров по каждому объекту организации общественного питания;</a:t>
            </a:r>
          </a:p>
          <a:p>
            <a:pPr marL="36000" indent="-180000" algn="just">
              <a:lnSpc>
                <a:spcPct val="110000"/>
              </a:lnSpc>
              <a:spcBef>
                <a:spcPct val="0"/>
              </a:spcBef>
              <a:buFontTx/>
              <a:buAutoNum type="arabicParenR" startAt="9"/>
            </a:pPr>
            <a:r>
              <a:rPr lang="ru-RU" sz="1600" dirty="0" smtClean="0"/>
              <a:t> Услуги общественно питания, оказываемые через объекты организации общественного питания, не имеющие зала обслуживания посетителей.</a:t>
            </a:r>
            <a:endParaRPr lang="ru-RU" sz="2000" b="0" dirty="0" smtClean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2"/>
          <p:cNvSpPr txBox="1">
            <a:spLocks/>
          </p:cNvSpPr>
          <p:nvPr/>
        </p:nvSpPr>
        <p:spPr bwMode="auto">
          <a:xfrm>
            <a:off x="739374" y="6876975"/>
            <a:ext cx="8921178" cy="490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6" tIns="52153" rIns="104306" bIns="52153" numCol="1" rtlCol="0" anchor="ctr" anchorCtr="0" compatLnSpc="1">
            <a:prstTxWarp prst="textNoShape">
              <a:avLst/>
            </a:prstTxWarp>
            <a:noAutofit/>
          </a:bodyPr>
          <a:lstStyle>
            <a:lvl1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 b="1" kern="1200">
                <a:solidFill>
                  <a:srgbClr val="005AA9"/>
                </a:solidFill>
                <a:latin typeface="+mj-lt"/>
                <a:ea typeface="+mj-ea"/>
                <a:cs typeface="+mj-cs"/>
              </a:defRPr>
            </a:lvl1pPr>
            <a:lvl2pPr algn="l" defTabSz="1042988" rtl="0" eaLnBrk="0" fontAlgn="base" hangingPunct="0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2pPr>
            <a:lvl3pPr algn="l" defTabSz="1042988" rtl="0" eaLnBrk="0" fontAlgn="base" hangingPunct="0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3pPr>
            <a:lvl4pPr algn="l" defTabSz="1042988" rtl="0" eaLnBrk="0" fontAlgn="base" hangingPunct="0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4pPr>
            <a:lvl5pPr algn="l" defTabSz="1042988" rtl="0" eaLnBrk="0" fontAlgn="base" hangingPunct="0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5pPr>
            <a:lvl6pPr marL="457200" algn="l" defTabSz="1042988" rtl="0" fontAlgn="base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6pPr>
            <a:lvl7pPr marL="914400" algn="l" defTabSz="1042988" rtl="0" fontAlgn="base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7pPr>
            <a:lvl8pPr marL="1371600" algn="l" defTabSz="1042988" rtl="0" fontAlgn="base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8pPr>
            <a:lvl9pPr marL="1828800" algn="l" defTabSz="1042988" rtl="0" fontAlgn="base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9pPr>
          </a:lstStyle>
          <a:p>
            <a:pPr algn="just"/>
            <a:r>
              <a:rPr lang="ru-RU" sz="1600" i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На 2021 год планируется </a:t>
            </a:r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отмена применения коэффициента-дефлятора в отношении всех видов деятельности ПСН</a:t>
            </a:r>
            <a:endParaRPr lang="ru-RU" sz="1600" i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9734553" y="6660951"/>
            <a:ext cx="724718" cy="696626"/>
          </a:xfrm>
          <a:prstGeom prst="rect">
            <a:avLst/>
          </a:prstGeom>
        </p:spPr>
        <p:txBody>
          <a:bodyPr lIns="104306" tIns="52153" rIns="104306" bIns="52153"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7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754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46768" y="324247"/>
            <a:ext cx="9550144" cy="1080120"/>
          </a:xfrm>
        </p:spPr>
        <p:txBody>
          <a:bodyPr>
            <a:normAutofit/>
          </a:bodyPr>
          <a:lstStyle/>
          <a:p>
            <a:pPr algn="ctr"/>
            <a:r>
              <a:rPr lang="ru-RU" sz="3000" dirty="0" smtClean="0"/>
              <a:t>Изменения в законодательстве с 01.01.2021</a:t>
            </a:r>
            <a:br>
              <a:rPr lang="ru-RU" sz="3000" dirty="0" smtClean="0"/>
            </a:br>
            <a:r>
              <a:rPr lang="ru-RU" sz="3000" dirty="0" smtClean="0"/>
              <a:t>УСН</a:t>
            </a:r>
            <a:endParaRPr lang="ru-RU" sz="3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9734553" y="6660951"/>
            <a:ext cx="724718" cy="696626"/>
          </a:xfrm>
          <a:prstGeom prst="rect">
            <a:avLst/>
          </a:prstGeom>
        </p:spPr>
        <p:txBody>
          <a:bodyPr lIns="104306" tIns="52153" rIns="104306" bIns="52153"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8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21" name="Picture 4" descr="Z:\Мои документы\lis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768" y="2585742"/>
            <a:ext cx="500235" cy="50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Надпись 2"/>
          <p:cNvSpPr txBox="1">
            <a:spLocks noChangeArrowheads="1"/>
          </p:cNvSpPr>
          <p:nvPr/>
        </p:nvSpPr>
        <p:spPr bwMode="auto">
          <a:xfrm>
            <a:off x="1314252" y="1404367"/>
            <a:ext cx="9073008" cy="692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УСТАНОВЛЕНИЕ «ПЕРЕХОДНОГО ПЕРИОДА», ПОЗВОЛЯЮЩЕГО ПРИМЕНЯТЬ УСН ПРИ ПРЕВЫШЕНИИ ОГРАНИЧЕНИЙ.</a:t>
            </a: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900" b="1" dirty="0">
                <a:solidFill>
                  <a:srgbClr val="365F9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ПРИ </a:t>
            </a: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ДОХОДЕ  ОТ 150 </a:t>
            </a:r>
            <a:r>
              <a:rPr lang="ru-RU" altLang="ru-RU" sz="1900" b="1" dirty="0">
                <a:solidFill>
                  <a:srgbClr val="365F9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МЛН. </a:t>
            </a: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РУБЛЕЙ ДО 200 МЛН. РУБЛЕЙ И ЧИСЛЕННОСТИ РАБОТНИКОВ ОТ 100 ДО 130 ЧЕЛОВЕК УСН ЕЩЕ ПРИМЕНЯТЬ МОЖНО, НО С ИСПОЛЬЗОВАНИЕМ ПОВЫШЕННЫХ СТАВОК:</a:t>
            </a: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8% - С ОБЪЕКТОМ НАЛОГООБЛОЖЕНИЯ ДОХОДЫ;</a:t>
            </a: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20% </a:t>
            </a:r>
            <a:r>
              <a:rPr lang="ru-RU" altLang="ru-RU" sz="1900" b="1" dirty="0">
                <a:solidFill>
                  <a:srgbClr val="365F9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- С ОБЪЕКТОМ НАЛОГООБЛОЖЕНИЯ </a:t>
            </a: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ДОХОДЫ, УМЕНЬШЕННЫЕ НА ВЕЛИЧИНУ РАСХОДОВ.</a:t>
            </a:r>
            <a:endParaRPr lang="ru-RU" altLang="ru-RU" sz="1900" b="1" dirty="0">
              <a:solidFill>
                <a:srgbClr val="365F91"/>
              </a:solidFill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ДАННЫЕ СТАВКИ БУДУТ ПРИМЕНЯТЬСЯ С НАЧАЛА КВАРТАЛА, В КОТОРОМ ПРОИЗОШЛО ПРЕВЫШЕНИЕ.</a:t>
            </a:r>
            <a:endParaRPr lang="ru-RU" altLang="ru-RU" sz="19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УТРАТА ПРАВА НА ПРИМЕНЕНИЕ УСН БУДЕТ ПРОИСХОДИТЬ ПРИ ДОХОДЕ БОЛЕЕ 200 МЛН. РУБЛЕЙ И ПРЕВЫШЕНИИ СРЕДНЕСПИСОЧНОЙ ЧИСЛЕННОСТИ БОЛЕЕ 130 ЧЕЛОВЕК (ПРОТИВ ТЕКУЩИХ ОГРАНИЧЕНИЙ 150 МЛН. РУБЛЕЙ И 100 ЧЕЛОВЕК СООТВЕТСТВЕННО).</a:t>
            </a:r>
          </a:p>
        </p:txBody>
      </p:sp>
      <p:sp>
        <p:nvSpPr>
          <p:cNvPr id="6" name="Заголовок 2"/>
          <p:cNvSpPr txBox="1">
            <a:spLocks/>
          </p:cNvSpPr>
          <p:nvPr/>
        </p:nvSpPr>
        <p:spPr bwMode="auto">
          <a:xfrm>
            <a:off x="1314252" y="5652839"/>
            <a:ext cx="828092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ctr" anchorCtr="0" compatLnSpc="1">
            <a:prstTxWarp prst="textNoShape">
              <a:avLst/>
            </a:prstTxWarp>
            <a:normAutofit lnSpcReduction="10000"/>
          </a:bodyPr>
          <a:lstStyle>
            <a:lvl1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 b="1" kern="1200">
                <a:solidFill>
                  <a:srgbClr val="005AA9"/>
                </a:solidFill>
                <a:latin typeface="+mj-lt"/>
                <a:ea typeface="+mj-ea"/>
                <a:cs typeface="+mj-cs"/>
              </a:defRPr>
            </a:lvl1pPr>
            <a:lvl2pPr algn="l" defTabSz="1042988" rtl="0" eaLnBrk="0" fontAlgn="base" hangingPunct="0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2pPr>
            <a:lvl3pPr algn="l" defTabSz="1042988" rtl="0" eaLnBrk="0" fontAlgn="base" hangingPunct="0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3pPr>
            <a:lvl4pPr algn="l" defTabSz="1042988" rtl="0" eaLnBrk="0" fontAlgn="base" hangingPunct="0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4pPr>
            <a:lvl5pPr algn="l" defTabSz="1042988" rtl="0" eaLnBrk="0" fontAlgn="base" hangingPunct="0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5pPr>
            <a:lvl6pPr marL="457200" algn="l" defTabSz="1042988" rtl="0" fontAlgn="base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6pPr>
            <a:lvl7pPr marL="914400" algn="l" defTabSz="1042988" rtl="0" fontAlgn="base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7pPr>
            <a:lvl8pPr marL="1371600" algn="l" defTabSz="1042988" rtl="0" fontAlgn="base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8pPr>
            <a:lvl9pPr marL="1828800" algn="l" defTabSz="1042988" rtl="0" fontAlgn="base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9pPr>
          </a:lstStyle>
          <a:p>
            <a:r>
              <a:rPr lang="ru-RU" sz="200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Основание: </a:t>
            </a:r>
            <a:r>
              <a:rPr lang="ru-RU" sz="2000" dirty="0">
                <a:latin typeface="Arial Narrow" panose="020B0606020202030204" pitchFamily="34" charset="0"/>
              </a:rPr>
              <a:t>Федеральный закон от 31.07.2020 </a:t>
            </a:r>
            <a:r>
              <a:rPr lang="ru-RU" sz="2000" dirty="0" smtClean="0">
                <a:latin typeface="Arial Narrow" panose="020B0606020202030204" pitchFamily="34" charset="0"/>
              </a:rPr>
              <a:t>№ </a:t>
            </a:r>
            <a:r>
              <a:rPr lang="ru-RU" sz="2000" dirty="0">
                <a:latin typeface="Arial Narrow" panose="020B0606020202030204" pitchFamily="34" charset="0"/>
              </a:rPr>
              <a:t>266-ФЗ</a:t>
            </a:r>
          </a:p>
          <a:p>
            <a:pPr algn="just"/>
            <a:r>
              <a:rPr lang="ru-RU" sz="2000" dirty="0" smtClean="0">
                <a:latin typeface="Arial Narrow" panose="020B0606020202030204" pitchFamily="34" charset="0"/>
              </a:rPr>
              <a:t>«О </a:t>
            </a:r>
            <a:r>
              <a:rPr lang="ru-RU" sz="2000" dirty="0">
                <a:latin typeface="Arial Narrow" panose="020B0606020202030204" pitchFamily="34" charset="0"/>
              </a:rPr>
              <a:t>внесении изменений в главу 26.2 части второй Налогового кодекса Российской Федерации и статью 2 Федерального закона </a:t>
            </a:r>
            <a:r>
              <a:rPr lang="ru-RU" sz="2000" dirty="0" smtClean="0">
                <a:latin typeface="Arial Narrow" panose="020B0606020202030204" pitchFamily="34" charset="0"/>
              </a:rPr>
              <a:t>«О </a:t>
            </a:r>
            <a:r>
              <a:rPr lang="ru-RU" sz="2000" dirty="0">
                <a:latin typeface="Arial Narrow" panose="020B0606020202030204" pitchFamily="34" charset="0"/>
              </a:rPr>
              <a:t>внесении изменений в часть вторую Налогового кодекса Российской </a:t>
            </a:r>
            <a:r>
              <a:rPr lang="ru-RU" sz="2000" dirty="0" smtClean="0">
                <a:latin typeface="Arial Narrow" panose="020B0606020202030204" pitchFamily="34" charset="0"/>
              </a:rPr>
              <a:t>Федерации»</a:t>
            </a:r>
            <a:endParaRPr lang="ru-RU" sz="2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92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46768" y="324247"/>
            <a:ext cx="9550144" cy="1080120"/>
          </a:xfrm>
        </p:spPr>
        <p:txBody>
          <a:bodyPr>
            <a:normAutofit/>
          </a:bodyPr>
          <a:lstStyle/>
          <a:p>
            <a:pPr algn="ctr"/>
            <a:r>
              <a:rPr lang="ru-RU" sz="3000" dirty="0" smtClean="0"/>
              <a:t>Изменения в законодательстве с 01.01.2021</a:t>
            </a:r>
            <a:br>
              <a:rPr lang="ru-RU" sz="3000" dirty="0" smtClean="0"/>
            </a:br>
            <a:r>
              <a:rPr lang="ru-RU" sz="3000" dirty="0" smtClean="0"/>
              <a:t>ПСН</a:t>
            </a:r>
            <a:endParaRPr lang="ru-RU" sz="3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9734553" y="6660951"/>
            <a:ext cx="724718" cy="696626"/>
          </a:xfrm>
          <a:prstGeom prst="rect">
            <a:avLst/>
          </a:prstGeom>
        </p:spPr>
        <p:txBody>
          <a:bodyPr lIns="104306" tIns="52153" rIns="104306" bIns="52153"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9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21" name="Picture 4" descr="Z:\Мои документы\lis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591" y="1500258"/>
            <a:ext cx="500235" cy="50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Надпись 2"/>
          <p:cNvSpPr txBox="1">
            <a:spLocks noChangeArrowheads="1"/>
          </p:cNvSpPr>
          <p:nvPr/>
        </p:nvSpPr>
        <p:spPr bwMode="auto">
          <a:xfrm>
            <a:off x="1314252" y="1404367"/>
            <a:ext cx="9073008" cy="692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РАСШИРЕНИЕ ВИДОВ ДЕЯТЕЛЬНОСТИ В ОТНОШЕНИИ КОТОРЫХ МОЖЕТ ПРИМЕНЯТЬСЯ </a:t>
            </a: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ПСН;</a:t>
            </a:r>
            <a:endParaRPr lang="ru-RU" altLang="ru-RU" sz="1900" b="1" dirty="0" smtClean="0">
              <a:solidFill>
                <a:srgbClr val="365F91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altLang="ru-RU" sz="1900" b="1" dirty="0">
              <a:solidFill>
                <a:srgbClr val="365F91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УВЕЛИЧЕНИЕ ПЛОЩАДИ ТОРГОВЫХ ЗАЛОВ, ПРИ КОТОРЫХ МОЖНО ПРИМЕНЯТЬ ПСН ПРИ ОСУЩЕСТВЛЕНИИ РОЗНИЧНОЙ ТОРГОВЛИ И УСЛУГ ОБЩЕСТВЕННОГО </a:t>
            </a: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ПИТАНИЯ;</a:t>
            </a:r>
            <a:endParaRPr lang="ru-RU" altLang="ru-RU" sz="1900" b="1" dirty="0" smtClean="0">
              <a:solidFill>
                <a:srgbClr val="365F91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altLang="ru-RU" sz="1900" b="1" dirty="0">
              <a:solidFill>
                <a:srgbClr val="365F91"/>
              </a:solidFill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ВОЗМОЖНОСТЬ УМЕНЬШЕНИЯ НАЛОГА НА СТРАХОВЫЕ </a:t>
            </a: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ВЗНОСЫ;</a:t>
            </a:r>
            <a:endParaRPr lang="ru-RU" altLang="ru-RU" sz="1900" b="1" dirty="0" smtClean="0">
              <a:solidFill>
                <a:srgbClr val="365F91"/>
              </a:solidFill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altLang="ru-RU" sz="1900" b="1" dirty="0">
              <a:solidFill>
                <a:srgbClr val="365F91"/>
              </a:solidFill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900" b="1" dirty="0" smtClean="0">
                <a:solidFill>
                  <a:srgbClr val="365F9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ОТМЕНА ОГРАНИЧЕНИЯ ПО МАКСИМАЛЬНОМУ РАЗМЕРУ ПОТЕНЦИАЛЬНО ВОЗМОЖНОГО К ПОЛУЧЕНИЮ ИНДИВИДУАЛЬНЫМ ПРЕДПРИНИМАТЕЛЕМ ГОДОВОГО ДОХОДА.</a:t>
            </a:r>
          </a:p>
          <a:p>
            <a:pPr algn="just" defTabSz="1008126" fontAlgn="auto">
              <a:spcBef>
                <a:spcPts val="0"/>
              </a:spcBef>
              <a:spcAft>
                <a:spcPts val="0"/>
              </a:spcAft>
            </a:pPr>
            <a:endParaRPr lang="ru-RU" altLang="ru-RU" sz="1900" b="1" dirty="0">
              <a:solidFill>
                <a:srgbClr val="365F91"/>
              </a:solidFill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" name="Заголовок 2"/>
          <p:cNvSpPr txBox="1">
            <a:spLocks/>
          </p:cNvSpPr>
          <p:nvPr/>
        </p:nvSpPr>
        <p:spPr bwMode="auto">
          <a:xfrm>
            <a:off x="1267462" y="5436815"/>
            <a:ext cx="832771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ctr" anchorCtr="0" compatLnSpc="1">
            <a:prstTxWarp prst="textNoShape">
              <a:avLst/>
            </a:prstTxWarp>
            <a:normAutofit/>
          </a:bodyPr>
          <a:lstStyle>
            <a:lvl1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 b="1" kern="1200">
                <a:solidFill>
                  <a:srgbClr val="005AA9"/>
                </a:solidFill>
                <a:latin typeface="+mj-lt"/>
                <a:ea typeface="+mj-ea"/>
                <a:cs typeface="+mj-cs"/>
              </a:defRPr>
            </a:lvl1pPr>
            <a:lvl2pPr algn="l" defTabSz="1042988" rtl="0" eaLnBrk="0" fontAlgn="base" hangingPunct="0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2pPr>
            <a:lvl3pPr algn="l" defTabSz="1042988" rtl="0" eaLnBrk="0" fontAlgn="base" hangingPunct="0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3pPr>
            <a:lvl4pPr algn="l" defTabSz="1042988" rtl="0" eaLnBrk="0" fontAlgn="base" hangingPunct="0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4pPr>
            <a:lvl5pPr algn="l" defTabSz="1042988" rtl="0" eaLnBrk="0" fontAlgn="base" hangingPunct="0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5pPr>
            <a:lvl6pPr marL="457200" algn="l" defTabSz="1042988" rtl="0" fontAlgn="base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6pPr>
            <a:lvl7pPr marL="914400" algn="l" defTabSz="1042988" rtl="0" fontAlgn="base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7pPr>
            <a:lvl8pPr marL="1371600" algn="l" defTabSz="1042988" rtl="0" fontAlgn="base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8pPr>
            <a:lvl9pPr marL="1828800" algn="l" defTabSz="1042988" rtl="0" fontAlgn="base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9pPr>
          </a:lstStyle>
          <a:p>
            <a:pPr algn="just" defTabSz="1008126">
              <a:spcBef>
                <a:spcPts val="0"/>
              </a:spcBef>
            </a:pPr>
            <a:r>
              <a:rPr lang="ru-RU" sz="200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Основание: </a:t>
            </a:r>
            <a:r>
              <a:rPr lang="ru-RU" sz="2000" dirty="0">
                <a:latin typeface="Arial Narrow" panose="020B0606020202030204" pitchFamily="34" charset="0"/>
              </a:rPr>
              <a:t>Федеральный закон от 23.11.2020 № 373-ФЗ «О внесении изменений в главы 26.2 и 26.5 части второй Налогового кодекса Российской Федерации и статью 2 Федерального закона «О применении контрольно-кассовой техники при осуществлении расчетов в Российской Федерации»</a:t>
            </a:r>
          </a:p>
        </p:txBody>
      </p:sp>
      <p:pic>
        <p:nvPicPr>
          <p:cNvPr id="7" name="Picture 4" descr="Z:\Мои документы\lis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590" y="2340471"/>
            <a:ext cx="500235" cy="50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Z:\Мои документы\lis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589" y="3136545"/>
            <a:ext cx="500235" cy="50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Z:\Мои документы\lis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588" y="3924647"/>
            <a:ext cx="500235" cy="50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891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25083</TotalTime>
  <Words>1430</Words>
  <Application>Microsoft Office PowerPoint</Application>
  <PresentationFormat>Произвольный</PresentationFormat>
  <Paragraphs>211</Paragraphs>
  <Slides>15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Present_FNS2012_A4</vt:lpstr>
      <vt:lpstr>Презентация PowerPoint</vt:lpstr>
      <vt:lpstr>Льготы для плательщиков УСН</vt:lpstr>
      <vt:lpstr>Для вновь зарегистрированных ИП</vt:lpstr>
      <vt:lpstr>Порядок применения льгот УСН  (по видам деятельности)</vt:lpstr>
      <vt:lpstr>Региональные меры поддержки по специальным налоговым режимам налогообложения</vt:lpstr>
      <vt:lpstr>Снижение ставки по УСН  (объект налогообложения доход)</vt:lpstr>
      <vt:lpstr>Снижение налога по ПСН</vt:lpstr>
      <vt:lpstr>Изменения в законодательстве с 01.01.2021 УСН</vt:lpstr>
      <vt:lpstr>Изменения в законодательстве с 01.01.2021 ПСН</vt:lpstr>
      <vt:lpstr>Расширение видов деятельности ПСН</vt:lpstr>
      <vt:lpstr>Нельзя применять ПСН</vt:lpstr>
      <vt:lpstr>Увеличение площади объектов по розничной торговле и оказанию услуг общественного питания</vt:lpstr>
      <vt:lpstr>Уменьшение налога ПСН на страховые взносы</vt:lpstr>
      <vt:lpstr>Установление суммы потенциально возможного к получению годового дохода</vt:lpstr>
      <vt:lpstr>Благодарю за внимание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Кирилл Евгеньевич Щеглов</dc:creator>
  <cp:lastModifiedBy>Апаликов Алексей Николаевич</cp:lastModifiedBy>
  <cp:revision>375</cp:revision>
  <cp:lastPrinted>2020-12-11T04:39:28Z</cp:lastPrinted>
  <dcterms:created xsi:type="dcterms:W3CDTF">2013-02-14T04:24:52Z</dcterms:created>
  <dcterms:modified xsi:type="dcterms:W3CDTF">2020-12-11T08:42:50Z</dcterms:modified>
</cp:coreProperties>
</file>